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Bold" charset="1" panose="00000800000000000000"/>
      <p:regular r:id="rId14"/>
    </p:embeddedFont>
    <p:embeddedFont>
      <p:font typeface="Poppins Medium" charset="1" panose="00000600000000000000"/>
      <p:regular r:id="rId15"/>
    </p:embeddedFont>
    <p:embeddedFont>
      <p:font typeface="Poppins Light" charset="1" panose="00000400000000000000"/>
      <p:regular r:id="rId16"/>
    </p:embeddedFont>
    <p:embeddedFont>
      <p:font typeface="Poppins Ultra-Bold" charset="1" panose="00000900000000000000"/>
      <p:regular r:id="rId17"/>
    </p:embeddedFont>
    <p:embeddedFont>
      <p:font typeface="Poppin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21.png" Type="http://schemas.openxmlformats.org/officeDocument/2006/relationships/image"/><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22.png" Type="http://schemas.openxmlformats.org/officeDocument/2006/relationships/image"/><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23.png" Type="http://schemas.openxmlformats.org/officeDocument/2006/relationships/image"/><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0E1"/>
        </a:solidFill>
      </p:bgPr>
    </p:bg>
    <p:spTree>
      <p:nvGrpSpPr>
        <p:cNvPr id="1" name=""/>
        <p:cNvGrpSpPr/>
        <p:nvPr/>
      </p:nvGrpSpPr>
      <p:grpSpPr>
        <a:xfrm>
          <a:off x="0" y="0"/>
          <a:ext cx="0" cy="0"/>
          <a:chOff x="0" y="0"/>
          <a:chExt cx="0" cy="0"/>
        </a:xfrm>
      </p:grpSpPr>
      <p:grpSp>
        <p:nvGrpSpPr>
          <p:cNvPr name="Group 2" id="2"/>
          <p:cNvGrpSpPr/>
          <p:nvPr/>
        </p:nvGrpSpPr>
        <p:grpSpPr>
          <a:xfrm rot="0">
            <a:off x="-352661" y="0"/>
            <a:ext cx="9142436" cy="10287000"/>
            <a:chOff x="0" y="0"/>
            <a:chExt cx="762386" cy="857831"/>
          </a:xfrm>
        </p:grpSpPr>
        <p:sp>
          <p:nvSpPr>
            <p:cNvPr name="Freeform 3" id="3"/>
            <p:cNvSpPr/>
            <p:nvPr/>
          </p:nvSpPr>
          <p:spPr>
            <a:xfrm flipH="false" flipV="false" rot="0">
              <a:off x="0" y="0"/>
              <a:ext cx="762386" cy="857831"/>
            </a:xfrm>
            <a:custGeom>
              <a:avLst/>
              <a:gdLst/>
              <a:ahLst/>
              <a:cxnLst/>
              <a:rect r="r" b="b" t="t" l="l"/>
              <a:pathLst>
                <a:path h="857831" w="762386">
                  <a:moveTo>
                    <a:pt x="0" y="0"/>
                  </a:moveTo>
                  <a:lnTo>
                    <a:pt x="762386" y="0"/>
                  </a:lnTo>
                  <a:lnTo>
                    <a:pt x="762386" y="857831"/>
                  </a:lnTo>
                  <a:lnTo>
                    <a:pt x="0" y="857831"/>
                  </a:lnTo>
                  <a:close/>
                </a:path>
              </a:pathLst>
            </a:custGeom>
            <a:blipFill>
              <a:blip r:embed="rId2"/>
              <a:stretch>
                <a:fillRect l="0" t="-16696" r="0" b="-16696"/>
              </a:stretch>
            </a:blipFill>
          </p:spPr>
        </p:sp>
      </p:grpSp>
      <p:grpSp>
        <p:nvGrpSpPr>
          <p:cNvPr name="Group 4" id="4"/>
          <p:cNvGrpSpPr/>
          <p:nvPr/>
        </p:nvGrpSpPr>
        <p:grpSpPr>
          <a:xfrm rot="0">
            <a:off x="9642111" y="8101078"/>
            <a:ext cx="4459702" cy="1272414"/>
            <a:chOff x="0" y="0"/>
            <a:chExt cx="1174572" cy="335121"/>
          </a:xfrm>
        </p:grpSpPr>
        <p:sp>
          <p:nvSpPr>
            <p:cNvPr name="Freeform 5" id="5"/>
            <p:cNvSpPr/>
            <p:nvPr/>
          </p:nvSpPr>
          <p:spPr>
            <a:xfrm flipH="false" flipV="false" rot="0">
              <a:off x="0" y="0"/>
              <a:ext cx="1174572" cy="335121"/>
            </a:xfrm>
            <a:custGeom>
              <a:avLst/>
              <a:gdLst/>
              <a:ahLst/>
              <a:cxnLst/>
              <a:rect r="r" b="b" t="t" l="l"/>
              <a:pathLst>
                <a:path h="335121" w="1174572">
                  <a:moveTo>
                    <a:pt x="0" y="0"/>
                  </a:moveTo>
                  <a:lnTo>
                    <a:pt x="1174572" y="0"/>
                  </a:lnTo>
                  <a:lnTo>
                    <a:pt x="1174572" y="335121"/>
                  </a:lnTo>
                  <a:lnTo>
                    <a:pt x="0" y="335121"/>
                  </a:lnTo>
                  <a:close/>
                </a:path>
              </a:pathLst>
            </a:custGeom>
            <a:solidFill>
              <a:srgbClr val="D9291A"/>
            </a:solidFill>
          </p:spPr>
        </p:sp>
        <p:sp>
          <p:nvSpPr>
            <p:cNvPr name="TextBox 6" id="6"/>
            <p:cNvSpPr txBox="true"/>
            <p:nvPr/>
          </p:nvSpPr>
          <p:spPr>
            <a:xfrm>
              <a:off x="0" y="0"/>
              <a:ext cx="1174572" cy="335121"/>
            </a:xfrm>
            <a:prstGeom prst="rect">
              <a:avLst/>
            </a:prstGeom>
          </p:spPr>
          <p:txBody>
            <a:bodyPr anchor="ctr" rtlCol="false" tIns="50800" lIns="50800" bIns="50800" rIns="50800"/>
            <a:lstStyle/>
            <a:p>
              <a:pPr algn="ctr">
                <a:lnSpc>
                  <a:spcPts val="2540"/>
                </a:lnSpc>
              </a:pPr>
            </a:p>
          </p:txBody>
        </p:sp>
      </p:grpSp>
      <p:sp>
        <p:nvSpPr>
          <p:cNvPr name="Freeform 7" id="7"/>
          <p:cNvSpPr/>
          <p:nvPr/>
        </p:nvSpPr>
        <p:spPr>
          <a:xfrm flipH="false" flipV="false" rot="0">
            <a:off x="15276834" y="8415147"/>
            <a:ext cx="642550" cy="642550"/>
          </a:xfrm>
          <a:custGeom>
            <a:avLst/>
            <a:gdLst/>
            <a:ahLst/>
            <a:cxnLst/>
            <a:rect r="r" b="b" t="t" l="l"/>
            <a:pathLst>
              <a:path h="642550" w="642550">
                <a:moveTo>
                  <a:pt x="0" y="0"/>
                </a:moveTo>
                <a:lnTo>
                  <a:pt x="642549" y="0"/>
                </a:lnTo>
                <a:lnTo>
                  <a:pt x="642549" y="642550"/>
                </a:lnTo>
                <a:lnTo>
                  <a:pt x="0" y="642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721530" y="736470"/>
            <a:ext cx="724916" cy="362458"/>
          </a:xfrm>
          <a:custGeom>
            <a:avLst/>
            <a:gdLst/>
            <a:ahLst/>
            <a:cxnLst/>
            <a:rect r="r" b="b" t="t" l="l"/>
            <a:pathLst>
              <a:path h="362458" w="724916">
                <a:moveTo>
                  <a:pt x="0" y="0"/>
                </a:moveTo>
                <a:lnTo>
                  <a:pt x="724916" y="0"/>
                </a:lnTo>
                <a:lnTo>
                  <a:pt x="724916" y="362458"/>
                </a:lnTo>
                <a:lnTo>
                  <a:pt x="0" y="362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9759665" y="2299414"/>
            <a:ext cx="5955998" cy="1800448"/>
          </a:xfrm>
          <a:prstGeom prst="rect">
            <a:avLst/>
          </a:prstGeom>
        </p:spPr>
        <p:txBody>
          <a:bodyPr anchor="t" rtlCol="false" tIns="0" lIns="0" bIns="0" rIns="0">
            <a:spAutoFit/>
          </a:bodyPr>
          <a:lstStyle/>
          <a:p>
            <a:pPr algn="l">
              <a:lnSpc>
                <a:spcPts val="12930"/>
              </a:lnSpc>
            </a:pPr>
            <a:r>
              <a:rPr lang="en-US" sz="11972" b="true">
                <a:solidFill>
                  <a:srgbClr val="000000"/>
                </a:solidFill>
                <a:latin typeface="Poppins Bold"/>
                <a:ea typeface="Poppins Bold"/>
                <a:cs typeface="Poppins Bold"/>
                <a:sym typeface="Poppins Bold"/>
              </a:rPr>
              <a:t>Halo,</a:t>
            </a:r>
          </a:p>
        </p:txBody>
      </p:sp>
      <p:sp>
        <p:nvSpPr>
          <p:cNvPr name="TextBox 10" id="10"/>
          <p:cNvSpPr txBox="true"/>
          <p:nvPr/>
        </p:nvSpPr>
        <p:spPr>
          <a:xfrm rot="0">
            <a:off x="9759665" y="3868413"/>
            <a:ext cx="7617189" cy="4232665"/>
          </a:xfrm>
          <a:prstGeom prst="rect">
            <a:avLst/>
          </a:prstGeom>
        </p:spPr>
        <p:txBody>
          <a:bodyPr anchor="t" rtlCol="false" tIns="0" lIns="0" bIns="0" rIns="0">
            <a:spAutoFit/>
          </a:bodyPr>
          <a:lstStyle/>
          <a:p>
            <a:pPr algn="l">
              <a:lnSpc>
                <a:spcPts val="10784"/>
              </a:lnSpc>
            </a:pPr>
            <a:r>
              <a:rPr lang="en-US" sz="10572" b="true">
                <a:solidFill>
                  <a:srgbClr val="D9291A"/>
                </a:solidFill>
                <a:latin typeface="Poppins Bold"/>
                <a:ea typeface="Poppins Bold"/>
                <a:cs typeface="Poppins Bold"/>
                <a:sym typeface="Poppins Bold"/>
              </a:rPr>
              <a:t>ZOMATO DINING ANALYSIS</a:t>
            </a:r>
          </a:p>
        </p:txBody>
      </p:sp>
      <p:sp>
        <p:nvSpPr>
          <p:cNvPr name="TextBox 11" id="11"/>
          <p:cNvSpPr txBox="true"/>
          <p:nvPr/>
        </p:nvSpPr>
        <p:spPr>
          <a:xfrm rot="0">
            <a:off x="10077055" y="8415147"/>
            <a:ext cx="3817544" cy="644276"/>
          </a:xfrm>
          <a:prstGeom prst="rect">
            <a:avLst/>
          </a:prstGeom>
        </p:spPr>
        <p:txBody>
          <a:bodyPr anchor="t" rtlCol="false" tIns="0" lIns="0" bIns="0" rIns="0">
            <a:spAutoFit/>
          </a:bodyPr>
          <a:lstStyle/>
          <a:p>
            <a:pPr algn="l">
              <a:lnSpc>
                <a:spcPts val="2457"/>
              </a:lnSpc>
              <a:spcBef>
                <a:spcPct val="0"/>
              </a:spcBef>
            </a:pPr>
            <a:r>
              <a:rPr lang="en-US" b="true" sz="2275">
                <a:solidFill>
                  <a:srgbClr val="FEF0E1"/>
                </a:solidFill>
                <a:latin typeface="Poppins Medium"/>
                <a:ea typeface="Poppins Medium"/>
                <a:cs typeface="Poppins Medium"/>
                <a:sym typeface="Poppins Medium"/>
              </a:rPr>
              <a:t>THE FOOD DELIVERY SERVICE IN TOWN!</a:t>
            </a:r>
          </a:p>
        </p:txBody>
      </p:sp>
      <p:sp>
        <p:nvSpPr>
          <p:cNvPr name="TextBox 12" id="12"/>
          <p:cNvSpPr txBox="true"/>
          <p:nvPr/>
        </p:nvSpPr>
        <p:spPr>
          <a:xfrm rot="0">
            <a:off x="9642111" y="794633"/>
            <a:ext cx="1186675"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name="TextBox 13" id="13"/>
          <p:cNvSpPr txBox="true"/>
          <p:nvPr/>
        </p:nvSpPr>
        <p:spPr>
          <a:xfrm rot="0">
            <a:off x="11985808"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name="TextBox 14" id="14"/>
          <p:cNvSpPr txBox="true"/>
          <p:nvPr/>
        </p:nvSpPr>
        <p:spPr>
          <a:xfrm rot="0">
            <a:off x="14355539"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name="AutoShape 15" id="15"/>
          <p:cNvSpPr/>
          <p:nvPr/>
        </p:nvSpPr>
        <p:spPr>
          <a:xfrm>
            <a:off x="8789775" y="1404188"/>
            <a:ext cx="10707499" cy="0"/>
          </a:xfrm>
          <a:prstGeom prst="line">
            <a:avLst/>
          </a:prstGeom>
          <a:ln cap="flat" w="9525">
            <a:solidFill>
              <a:srgbClr val="000000"/>
            </a:solidFill>
            <a:prstDash val="solid"/>
            <a:headEnd type="none" len="sm" w="sm"/>
            <a:tailEnd type="none" len="sm" w="sm"/>
          </a:ln>
        </p:spPr>
      </p:sp>
      <p:sp>
        <p:nvSpPr>
          <p:cNvPr name="Freeform 16" id="16"/>
          <p:cNvSpPr/>
          <p:nvPr/>
        </p:nvSpPr>
        <p:spPr>
          <a:xfrm flipH="false" flipV="false" rot="0">
            <a:off x="726463" y="741302"/>
            <a:ext cx="604474" cy="352793"/>
          </a:xfrm>
          <a:custGeom>
            <a:avLst/>
            <a:gdLst/>
            <a:ahLst/>
            <a:cxnLst/>
            <a:rect r="r" b="b" t="t" l="l"/>
            <a:pathLst>
              <a:path h="352793" w="604474">
                <a:moveTo>
                  <a:pt x="0" y="0"/>
                </a:moveTo>
                <a:lnTo>
                  <a:pt x="604474" y="0"/>
                </a:lnTo>
                <a:lnTo>
                  <a:pt x="604474" y="352793"/>
                </a:lnTo>
                <a:lnTo>
                  <a:pt x="0" y="3527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472924" y="794633"/>
            <a:ext cx="1183527" cy="275882"/>
          </a:xfrm>
          <a:prstGeom prst="rect">
            <a:avLst/>
          </a:prstGeom>
        </p:spPr>
        <p:txBody>
          <a:bodyPr anchor="t" rtlCol="false" tIns="0" lIns="0" bIns="0" rIns="0">
            <a:spAutoFit/>
          </a:bodyPr>
          <a:lstStyle/>
          <a:p>
            <a:pPr algn="l">
              <a:lnSpc>
                <a:spcPts val="2000"/>
              </a:lnSpc>
            </a:pPr>
            <a:r>
              <a:rPr lang="en-US" sz="1852" b="true">
                <a:solidFill>
                  <a:srgbClr val="FEF0E1"/>
                </a:solidFill>
                <a:latin typeface="Poppins Bold"/>
                <a:ea typeface="Poppins Bold"/>
                <a:cs typeface="Poppins Bold"/>
                <a:sym typeface="Poppins Bold"/>
              </a:rPr>
              <a:t>zomato</a:t>
            </a:r>
          </a:p>
        </p:txBody>
      </p:sp>
      <p:sp>
        <p:nvSpPr>
          <p:cNvPr name="TextBox 18" id="18"/>
          <p:cNvSpPr txBox="true"/>
          <p:nvPr/>
        </p:nvSpPr>
        <p:spPr>
          <a:xfrm rot="0">
            <a:off x="726463" y="9379243"/>
            <a:ext cx="604474" cy="453865"/>
          </a:xfrm>
          <a:prstGeom prst="rect">
            <a:avLst/>
          </a:prstGeom>
        </p:spPr>
        <p:txBody>
          <a:bodyPr anchor="t" rtlCol="false" tIns="0" lIns="0" bIns="0" rIns="0">
            <a:spAutoFit/>
          </a:bodyPr>
          <a:lstStyle/>
          <a:p>
            <a:pPr algn="l">
              <a:lnSpc>
                <a:spcPts val="3285"/>
              </a:lnSpc>
              <a:spcBef>
                <a:spcPct val="0"/>
              </a:spcBef>
            </a:pPr>
            <a:r>
              <a:rPr lang="en-US" b="true" sz="3042">
                <a:solidFill>
                  <a:srgbClr val="FEF0E1"/>
                </a:solidFill>
                <a:latin typeface="Poppins Ultra-Bold"/>
                <a:ea typeface="Poppins Ultra-Bold"/>
                <a:cs typeface="Poppins Ultra-Bold"/>
                <a:sym typeface="Poppins Ultra-Bold"/>
              </a:rPr>
              <a:t>01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0E1"/>
        </a:solidFill>
      </p:bgPr>
    </p:bg>
    <p:spTree>
      <p:nvGrpSpPr>
        <p:cNvPr id="1" name=""/>
        <p:cNvGrpSpPr/>
        <p:nvPr/>
      </p:nvGrpSpPr>
      <p:grpSpPr>
        <a:xfrm>
          <a:off x="0" y="0"/>
          <a:ext cx="0" cy="0"/>
          <a:chOff x="0" y="0"/>
          <a:chExt cx="0" cy="0"/>
        </a:xfrm>
      </p:grpSpPr>
      <p:grpSp>
        <p:nvGrpSpPr>
          <p:cNvPr name="Group 2" id="2"/>
          <p:cNvGrpSpPr/>
          <p:nvPr/>
        </p:nvGrpSpPr>
        <p:grpSpPr>
          <a:xfrm rot="0">
            <a:off x="8531041" y="2431175"/>
            <a:ext cx="5686731" cy="6398667"/>
            <a:chOff x="0" y="0"/>
            <a:chExt cx="762386" cy="857831"/>
          </a:xfrm>
        </p:grpSpPr>
        <p:sp>
          <p:nvSpPr>
            <p:cNvPr name="Freeform 3" id="3"/>
            <p:cNvSpPr/>
            <p:nvPr/>
          </p:nvSpPr>
          <p:spPr>
            <a:xfrm flipH="false" flipV="false" rot="0">
              <a:off x="0" y="0"/>
              <a:ext cx="762386" cy="857831"/>
            </a:xfrm>
            <a:custGeom>
              <a:avLst/>
              <a:gdLst/>
              <a:ahLst/>
              <a:cxnLst/>
              <a:rect r="r" b="b" t="t" l="l"/>
              <a:pathLst>
                <a:path h="857831" w="762386">
                  <a:moveTo>
                    <a:pt x="0" y="0"/>
                  </a:moveTo>
                  <a:lnTo>
                    <a:pt x="762386" y="0"/>
                  </a:lnTo>
                  <a:lnTo>
                    <a:pt x="762386" y="857831"/>
                  </a:lnTo>
                  <a:lnTo>
                    <a:pt x="0" y="857831"/>
                  </a:lnTo>
                  <a:close/>
                </a:path>
              </a:pathLst>
            </a:custGeom>
            <a:blipFill>
              <a:blip r:embed="rId2"/>
              <a:stretch>
                <a:fillRect l="0" t="-16655" r="0" b="-16655"/>
              </a:stretch>
            </a:blipFill>
          </p:spPr>
        </p:sp>
      </p:grpSp>
      <p:grpSp>
        <p:nvGrpSpPr>
          <p:cNvPr name="Group 4" id="4"/>
          <p:cNvGrpSpPr/>
          <p:nvPr/>
        </p:nvGrpSpPr>
        <p:grpSpPr>
          <a:xfrm rot="0">
            <a:off x="14645094" y="2431175"/>
            <a:ext cx="2966202" cy="6398667"/>
            <a:chOff x="0" y="0"/>
            <a:chExt cx="397661" cy="857831"/>
          </a:xfrm>
        </p:grpSpPr>
        <p:sp>
          <p:nvSpPr>
            <p:cNvPr name="Freeform 5" id="5"/>
            <p:cNvSpPr/>
            <p:nvPr/>
          </p:nvSpPr>
          <p:spPr>
            <a:xfrm flipH="false" flipV="false" rot="0">
              <a:off x="0" y="0"/>
              <a:ext cx="397661" cy="857831"/>
            </a:xfrm>
            <a:custGeom>
              <a:avLst/>
              <a:gdLst/>
              <a:ahLst/>
              <a:cxnLst/>
              <a:rect r="r" b="b" t="t" l="l"/>
              <a:pathLst>
                <a:path h="857831" w="397661">
                  <a:moveTo>
                    <a:pt x="0" y="0"/>
                  </a:moveTo>
                  <a:lnTo>
                    <a:pt x="397661" y="0"/>
                  </a:lnTo>
                  <a:lnTo>
                    <a:pt x="397661" y="857831"/>
                  </a:lnTo>
                  <a:lnTo>
                    <a:pt x="0" y="857831"/>
                  </a:lnTo>
                  <a:close/>
                </a:path>
              </a:pathLst>
            </a:custGeom>
            <a:blipFill>
              <a:blip r:embed="rId3"/>
              <a:stretch>
                <a:fillRect l="-21906" t="0" r="-21906" b="0"/>
              </a:stretch>
            </a:blipFill>
          </p:spPr>
        </p:sp>
      </p:grpSp>
      <p:sp>
        <p:nvSpPr>
          <p:cNvPr name="Freeform 6" id="6"/>
          <p:cNvSpPr/>
          <p:nvPr/>
        </p:nvSpPr>
        <p:spPr>
          <a:xfrm flipH="false" flipV="false" rot="0">
            <a:off x="726463" y="741302"/>
            <a:ext cx="604474" cy="352793"/>
          </a:xfrm>
          <a:custGeom>
            <a:avLst/>
            <a:gdLst/>
            <a:ahLst/>
            <a:cxnLst/>
            <a:rect r="r" b="b" t="t" l="l"/>
            <a:pathLst>
              <a:path h="352793" w="604474">
                <a:moveTo>
                  <a:pt x="0" y="0"/>
                </a:moveTo>
                <a:lnTo>
                  <a:pt x="604474" y="0"/>
                </a:lnTo>
                <a:lnTo>
                  <a:pt x="604474" y="352793"/>
                </a:lnTo>
                <a:lnTo>
                  <a:pt x="0" y="352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721530" y="736470"/>
            <a:ext cx="724916" cy="362458"/>
          </a:xfrm>
          <a:custGeom>
            <a:avLst/>
            <a:gdLst/>
            <a:ahLst/>
            <a:cxnLst/>
            <a:rect r="r" b="b" t="t" l="l"/>
            <a:pathLst>
              <a:path h="362458" w="724916">
                <a:moveTo>
                  <a:pt x="0" y="0"/>
                </a:moveTo>
                <a:lnTo>
                  <a:pt x="724916" y="0"/>
                </a:lnTo>
                <a:lnTo>
                  <a:pt x="724916" y="362458"/>
                </a:lnTo>
                <a:lnTo>
                  <a:pt x="0" y="362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8" id="8"/>
          <p:cNvSpPr/>
          <p:nvPr/>
        </p:nvSpPr>
        <p:spPr>
          <a:xfrm>
            <a:off x="-866867" y="1404188"/>
            <a:ext cx="20364141" cy="0"/>
          </a:xfrm>
          <a:prstGeom prst="line">
            <a:avLst/>
          </a:prstGeom>
          <a:ln cap="flat" w="9525">
            <a:solidFill>
              <a:srgbClr val="000000"/>
            </a:solidFill>
            <a:prstDash val="solid"/>
            <a:headEnd type="none" len="sm" w="sm"/>
            <a:tailEnd type="none" len="sm" w="sm"/>
          </a:ln>
        </p:spPr>
      </p:sp>
      <p:grpSp>
        <p:nvGrpSpPr>
          <p:cNvPr name="Group 9" id="9"/>
          <p:cNvGrpSpPr/>
          <p:nvPr/>
        </p:nvGrpSpPr>
        <p:grpSpPr>
          <a:xfrm rot="0">
            <a:off x="1028700" y="2544408"/>
            <a:ext cx="7208349" cy="6788894"/>
            <a:chOff x="0" y="0"/>
            <a:chExt cx="1898495" cy="1788021"/>
          </a:xfrm>
        </p:grpSpPr>
        <p:sp>
          <p:nvSpPr>
            <p:cNvPr name="Freeform 10" id="10"/>
            <p:cNvSpPr/>
            <p:nvPr/>
          </p:nvSpPr>
          <p:spPr>
            <a:xfrm flipH="false" flipV="false" rot="0">
              <a:off x="0" y="0"/>
              <a:ext cx="1898495" cy="1788021"/>
            </a:xfrm>
            <a:custGeom>
              <a:avLst/>
              <a:gdLst/>
              <a:ahLst/>
              <a:cxnLst/>
              <a:rect r="r" b="b" t="t" l="l"/>
              <a:pathLst>
                <a:path h="1788021" w="1898495">
                  <a:moveTo>
                    <a:pt x="54775" y="0"/>
                  </a:moveTo>
                  <a:lnTo>
                    <a:pt x="1843720" y="0"/>
                  </a:lnTo>
                  <a:cubicBezTo>
                    <a:pt x="1858247" y="0"/>
                    <a:pt x="1872180" y="5771"/>
                    <a:pt x="1882452" y="16043"/>
                  </a:cubicBezTo>
                  <a:cubicBezTo>
                    <a:pt x="1892724" y="26316"/>
                    <a:pt x="1898495" y="40248"/>
                    <a:pt x="1898495" y="54775"/>
                  </a:cubicBezTo>
                  <a:lnTo>
                    <a:pt x="1898495" y="1733246"/>
                  </a:lnTo>
                  <a:cubicBezTo>
                    <a:pt x="1898495" y="1747774"/>
                    <a:pt x="1892724" y="1761706"/>
                    <a:pt x="1882452" y="1771978"/>
                  </a:cubicBezTo>
                  <a:cubicBezTo>
                    <a:pt x="1872180" y="1782251"/>
                    <a:pt x="1858247" y="1788021"/>
                    <a:pt x="1843720" y="1788021"/>
                  </a:cubicBezTo>
                  <a:lnTo>
                    <a:pt x="54775" y="1788021"/>
                  </a:lnTo>
                  <a:cubicBezTo>
                    <a:pt x="24524" y="1788021"/>
                    <a:pt x="0" y="1763498"/>
                    <a:pt x="0" y="1733246"/>
                  </a:cubicBezTo>
                  <a:lnTo>
                    <a:pt x="0" y="54775"/>
                  </a:lnTo>
                  <a:cubicBezTo>
                    <a:pt x="0" y="40248"/>
                    <a:pt x="5771" y="26316"/>
                    <a:pt x="16043" y="16043"/>
                  </a:cubicBezTo>
                  <a:cubicBezTo>
                    <a:pt x="26316" y="5771"/>
                    <a:pt x="40248" y="0"/>
                    <a:pt x="54775" y="0"/>
                  </a:cubicBezTo>
                  <a:close/>
                </a:path>
              </a:pathLst>
            </a:custGeom>
            <a:solidFill>
              <a:srgbClr val="000000">
                <a:alpha val="0"/>
              </a:srgbClr>
            </a:solidFill>
            <a:ln w="28575" cap="rnd">
              <a:solidFill>
                <a:srgbClr val="000000"/>
              </a:solidFill>
              <a:prstDash val="solid"/>
              <a:round/>
            </a:ln>
          </p:spPr>
        </p:sp>
        <p:sp>
          <p:nvSpPr>
            <p:cNvPr name="TextBox 11" id="11"/>
            <p:cNvSpPr txBox="true"/>
            <p:nvPr/>
          </p:nvSpPr>
          <p:spPr>
            <a:xfrm>
              <a:off x="0" y="0"/>
              <a:ext cx="1898495" cy="1788021"/>
            </a:xfrm>
            <a:prstGeom prst="rect">
              <a:avLst/>
            </a:prstGeom>
          </p:spPr>
          <p:txBody>
            <a:bodyPr anchor="ctr" rtlCol="false" tIns="50800" lIns="50800" bIns="50800" rIns="50800"/>
            <a:lstStyle/>
            <a:p>
              <a:pPr algn="ctr">
                <a:lnSpc>
                  <a:spcPts val="1917"/>
                </a:lnSpc>
              </a:pPr>
            </a:p>
          </p:txBody>
        </p:sp>
      </p:grpSp>
      <p:sp>
        <p:nvSpPr>
          <p:cNvPr name="TextBox 12" id="12"/>
          <p:cNvSpPr txBox="true"/>
          <p:nvPr/>
        </p:nvSpPr>
        <p:spPr>
          <a:xfrm rot="0">
            <a:off x="1532502" y="752818"/>
            <a:ext cx="1183527" cy="275882"/>
          </a:xfrm>
          <a:prstGeom prst="rect">
            <a:avLst/>
          </a:prstGeom>
        </p:spPr>
        <p:txBody>
          <a:bodyPr anchor="t" rtlCol="false" tIns="0" lIns="0" bIns="0" rIns="0">
            <a:spAutoFit/>
          </a:bodyPr>
          <a:lstStyle/>
          <a:p>
            <a:pPr algn="l">
              <a:lnSpc>
                <a:spcPts val="2000"/>
              </a:lnSpc>
            </a:pPr>
            <a:r>
              <a:rPr lang="en-US" sz="1852" b="true">
                <a:solidFill>
                  <a:srgbClr val="D9291A"/>
                </a:solidFill>
                <a:latin typeface="Poppins Bold"/>
                <a:ea typeface="Poppins Bold"/>
                <a:cs typeface="Poppins Bold"/>
                <a:sym typeface="Poppins Bold"/>
              </a:rPr>
              <a:t>zomato</a:t>
            </a:r>
          </a:p>
        </p:txBody>
      </p:sp>
      <p:sp>
        <p:nvSpPr>
          <p:cNvPr name="TextBox 13" id="13"/>
          <p:cNvSpPr txBox="true"/>
          <p:nvPr/>
        </p:nvSpPr>
        <p:spPr>
          <a:xfrm rot="0">
            <a:off x="9642111" y="794633"/>
            <a:ext cx="1186675"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name="TextBox 14" id="14"/>
          <p:cNvSpPr txBox="true"/>
          <p:nvPr/>
        </p:nvSpPr>
        <p:spPr>
          <a:xfrm rot="0">
            <a:off x="11985808"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name="TextBox 15" id="15"/>
          <p:cNvSpPr txBox="true"/>
          <p:nvPr/>
        </p:nvSpPr>
        <p:spPr>
          <a:xfrm rot="0">
            <a:off x="14355539"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grpSp>
        <p:nvGrpSpPr>
          <p:cNvPr name="Group 16" id="16"/>
          <p:cNvGrpSpPr/>
          <p:nvPr/>
        </p:nvGrpSpPr>
        <p:grpSpPr>
          <a:xfrm rot="0">
            <a:off x="1028700" y="2544408"/>
            <a:ext cx="7208349" cy="2103880"/>
            <a:chOff x="0" y="0"/>
            <a:chExt cx="1898495" cy="554108"/>
          </a:xfrm>
        </p:grpSpPr>
        <p:sp>
          <p:nvSpPr>
            <p:cNvPr name="Freeform 17" id="17"/>
            <p:cNvSpPr/>
            <p:nvPr/>
          </p:nvSpPr>
          <p:spPr>
            <a:xfrm flipH="false" flipV="false" rot="0">
              <a:off x="0" y="0"/>
              <a:ext cx="1898495" cy="554108"/>
            </a:xfrm>
            <a:custGeom>
              <a:avLst/>
              <a:gdLst/>
              <a:ahLst/>
              <a:cxnLst/>
              <a:rect r="r" b="b" t="t" l="l"/>
              <a:pathLst>
                <a:path h="554108" w="1898495">
                  <a:moveTo>
                    <a:pt x="54775" y="0"/>
                  </a:moveTo>
                  <a:lnTo>
                    <a:pt x="1843720" y="0"/>
                  </a:lnTo>
                  <a:cubicBezTo>
                    <a:pt x="1858247" y="0"/>
                    <a:pt x="1872180" y="5771"/>
                    <a:pt x="1882452" y="16043"/>
                  </a:cubicBezTo>
                  <a:cubicBezTo>
                    <a:pt x="1892724" y="26316"/>
                    <a:pt x="1898495" y="40248"/>
                    <a:pt x="1898495" y="54775"/>
                  </a:cubicBezTo>
                  <a:lnTo>
                    <a:pt x="1898495" y="499333"/>
                  </a:lnTo>
                  <a:cubicBezTo>
                    <a:pt x="1898495" y="529585"/>
                    <a:pt x="1873971" y="554108"/>
                    <a:pt x="1843720" y="554108"/>
                  </a:cubicBezTo>
                  <a:lnTo>
                    <a:pt x="54775" y="554108"/>
                  </a:lnTo>
                  <a:cubicBezTo>
                    <a:pt x="40248" y="554108"/>
                    <a:pt x="26316" y="548337"/>
                    <a:pt x="16043" y="538065"/>
                  </a:cubicBezTo>
                  <a:cubicBezTo>
                    <a:pt x="5771" y="527793"/>
                    <a:pt x="0" y="513860"/>
                    <a:pt x="0" y="499333"/>
                  </a:cubicBezTo>
                  <a:lnTo>
                    <a:pt x="0" y="54775"/>
                  </a:lnTo>
                  <a:cubicBezTo>
                    <a:pt x="0" y="40248"/>
                    <a:pt x="5771" y="26316"/>
                    <a:pt x="16043" y="16043"/>
                  </a:cubicBezTo>
                  <a:cubicBezTo>
                    <a:pt x="26316" y="5771"/>
                    <a:pt x="40248" y="0"/>
                    <a:pt x="54775" y="0"/>
                  </a:cubicBezTo>
                  <a:close/>
                </a:path>
              </a:pathLst>
            </a:custGeom>
            <a:solidFill>
              <a:srgbClr val="FFA314"/>
            </a:solidFill>
            <a:ln w="28575" cap="rnd">
              <a:solidFill>
                <a:srgbClr val="000000"/>
              </a:solidFill>
              <a:prstDash val="solid"/>
              <a:round/>
            </a:ln>
          </p:spPr>
        </p:sp>
        <p:sp>
          <p:nvSpPr>
            <p:cNvPr name="TextBox 18" id="18"/>
            <p:cNvSpPr txBox="true"/>
            <p:nvPr/>
          </p:nvSpPr>
          <p:spPr>
            <a:xfrm>
              <a:off x="0" y="0"/>
              <a:ext cx="1898495" cy="554108"/>
            </a:xfrm>
            <a:prstGeom prst="rect">
              <a:avLst/>
            </a:prstGeom>
          </p:spPr>
          <p:txBody>
            <a:bodyPr anchor="ctr" rtlCol="false" tIns="50800" lIns="50800" bIns="50800" rIns="50800"/>
            <a:lstStyle/>
            <a:p>
              <a:pPr algn="ctr">
                <a:lnSpc>
                  <a:spcPts val="1917"/>
                </a:lnSpc>
              </a:pPr>
            </a:p>
          </p:txBody>
        </p:sp>
      </p:grpSp>
      <p:sp>
        <p:nvSpPr>
          <p:cNvPr name="TextBox 19" id="19"/>
          <p:cNvSpPr txBox="true"/>
          <p:nvPr/>
        </p:nvSpPr>
        <p:spPr>
          <a:xfrm rot="0">
            <a:off x="1886360" y="3206963"/>
            <a:ext cx="5384400" cy="826395"/>
          </a:xfrm>
          <a:prstGeom prst="rect">
            <a:avLst/>
          </a:prstGeom>
        </p:spPr>
        <p:txBody>
          <a:bodyPr anchor="t" rtlCol="false" tIns="0" lIns="0" bIns="0" rIns="0">
            <a:spAutoFit/>
          </a:bodyPr>
          <a:lstStyle/>
          <a:p>
            <a:pPr algn="l">
              <a:lnSpc>
                <a:spcPts val="5874"/>
              </a:lnSpc>
            </a:pPr>
            <a:r>
              <a:rPr lang="en-US" sz="5759" b="true">
                <a:solidFill>
                  <a:srgbClr val="000000"/>
                </a:solidFill>
                <a:latin typeface="Poppins Bold"/>
                <a:ea typeface="Poppins Bold"/>
                <a:cs typeface="Poppins Bold"/>
                <a:sym typeface="Poppins Bold"/>
              </a:rPr>
              <a:t>Background</a:t>
            </a:r>
          </a:p>
        </p:txBody>
      </p:sp>
      <p:sp>
        <p:nvSpPr>
          <p:cNvPr name="Freeform 20" id="20"/>
          <p:cNvSpPr/>
          <p:nvPr/>
        </p:nvSpPr>
        <p:spPr>
          <a:xfrm flipH="false" flipV="false" rot="0">
            <a:off x="16946640" y="9333302"/>
            <a:ext cx="564616" cy="564616"/>
          </a:xfrm>
          <a:custGeom>
            <a:avLst/>
            <a:gdLst/>
            <a:ahLst/>
            <a:cxnLst/>
            <a:rect r="r" b="b" t="t" l="l"/>
            <a:pathLst>
              <a:path h="564616" w="564616">
                <a:moveTo>
                  <a:pt x="0" y="0"/>
                </a:moveTo>
                <a:lnTo>
                  <a:pt x="564616" y="0"/>
                </a:lnTo>
                <a:lnTo>
                  <a:pt x="564616" y="564616"/>
                </a:lnTo>
                <a:lnTo>
                  <a:pt x="0" y="564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726463" y="9379243"/>
            <a:ext cx="604474" cy="453865"/>
          </a:xfrm>
          <a:prstGeom prst="rect">
            <a:avLst/>
          </a:prstGeom>
        </p:spPr>
        <p:txBody>
          <a:bodyPr anchor="t" rtlCol="false" tIns="0" lIns="0" bIns="0" rIns="0">
            <a:spAutoFit/>
          </a:bodyPr>
          <a:lstStyle/>
          <a:p>
            <a:pPr algn="l">
              <a:lnSpc>
                <a:spcPts val="3285"/>
              </a:lnSpc>
              <a:spcBef>
                <a:spcPct val="0"/>
              </a:spcBef>
            </a:pPr>
            <a:r>
              <a:rPr lang="en-US" b="true" sz="3042">
                <a:solidFill>
                  <a:srgbClr val="D9291A"/>
                </a:solidFill>
                <a:latin typeface="Poppins Ultra-Bold"/>
                <a:ea typeface="Poppins Ultra-Bold"/>
                <a:cs typeface="Poppins Ultra-Bold"/>
                <a:sym typeface="Poppins Ultra-Bold"/>
              </a:rPr>
              <a:t>02</a:t>
            </a:r>
          </a:p>
        </p:txBody>
      </p:sp>
      <p:sp>
        <p:nvSpPr>
          <p:cNvPr name="TextBox 22" id="22"/>
          <p:cNvSpPr txBox="true"/>
          <p:nvPr/>
        </p:nvSpPr>
        <p:spPr>
          <a:xfrm rot="0">
            <a:off x="1330937" y="4924513"/>
            <a:ext cx="6771479" cy="3841662"/>
          </a:xfrm>
          <a:prstGeom prst="rect">
            <a:avLst/>
          </a:prstGeom>
        </p:spPr>
        <p:txBody>
          <a:bodyPr anchor="t" rtlCol="false" tIns="0" lIns="0" bIns="0" rIns="0">
            <a:spAutoFit/>
          </a:bodyPr>
          <a:lstStyle/>
          <a:p>
            <a:pPr algn="l">
              <a:lnSpc>
                <a:spcPts val="2754"/>
              </a:lnSpc>
            </a:pPr>
            <a:r>
              <a:rPr lang="en-US" sz="2203">
                <a:solidFill>
                  <a:srgbClr val="000000"/>
                </a:solidFill>
                <a:latin typeface="Poppins"/>
                <a:ea typeface="Poppins"/>
                <a:cs typeface="Poppins"/>
                <a:sym typeface="Poppins"/>
              </a:rPr>
              <a:t>Zomato, founded in 2008, is a leading food-tech platform connecting users with restaurants through discovery, delivery, and reviews. Driven by its mission to “ensure nobody has a bad meal,” Zomato serves over 85 million users, processes 2.2 million+ orders daily, and partners with 300,000+ restaurants. With a ₹35,000+ crore order value and presence in 20+ countries, Zomato achieved its first quarterly profit in FY24 — a major milestone in its growth journey.</a:t>
            </a:r>
          </a:p>
          <a:p>
            <a:pPr algn="l">
              <a:lnSpc>
                <a:spcPts val="275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0E1"/>
        </a:solidFill>
      </p:bgPr>
    </p:bg>
    <p:spTree>
      <p:nvGrpSpPr>
        <p:cNvPr id="1" name=""/>
        <p:cNvGrpSpPr/>
        <p:nvPr/>
      </p:nvGrpSpPr>
      <p:grpSpPr>
        <a:xfrm>
          <a:off x="0" y="0"/>
          <a:ext cx="0" cy="0"/>
          <a:chOff x="0" y="0"/>
          <a:chExt cx="0" cy="0"/>
        </a:xfrm>
      </p:grpSpPr>
      <p:grpSp>
        <p:nvGrpSpPr>
          <p:cNvPr name="Group 2" id="2"/>
          <p:cNvGrpSpPr/>
          <p:nvPr/>
        </p:nvGrpSpPr>
        <p:grpSpPr>
          <a:xfrm rot="0">
            <a:off x="1621047" y="3996018"/>
            <a:ext cx="6311434" cy="4380402"/>
            <a:chOff x="0" y="0"/>
            <a:chExt cx="762386" cy="529128"/>
          </a:xfrm>
        </p:grpSpPr>
        <p:sp>
          <p:nvSpPr>
            <p:cNvPr name="Freeform 3" id="3"/>
            <p:cNvSpPr/>
            <p:nvPr/>
          </p:nvSpPr>
          <p:spPr>
            <a:xfrm flipH="false" flipV="false" rot="0">
              <a:off x="0" y="0"/>
              <a:ext cx="762386" cy="529128"/>
            </a:xfrm>
            <a:custGeom>
              <a:avLst/>
              <a:gdLst/>
              <a:ahLst/>
              <a:cxnLst/>
              <a:rect r="r" b="b" t="t" l="l"/>
              <a:pathLst>
                <a:path h="529128" w="762386">
                  <a:moveTo>
                    <a:pt x="0" y="0"/>
                  </a:moveTo>
                  <a:lnTo>
                    <a:pt x="762386" y="0"/>
                  </a:lnTo>
                  <a:lnTo>
                    <a:pt x="762386" y="529128"/>
                  </a:lnTo>
                  <a:lnTo>
                    <a:pt x="0" y="529128"/>
                  </a:lnTo>
                  <a:close/>
                </a:path>
              </a:pathLst>
            </a:custGeom>
            <a:blipFill>
              <a:blip r:embed="rId2"/>
              <a:stretch>
                <a:fillRect l="0" t="-58130" r="0" b="-58130"/>
              </a:stretch>
            </a:blipFill>
          </p:spPr>
        </p:sp>
      </p:grpSp>
      <p:grpSp>
        <p:nvGrpSpPr>
          <p:cNvPr name="Group 4" id="4"/>
          <p:cNvGrpSpPr/>
          <p:nvPr/>
        </p:nvGrpSpPr>
        <p:grpSpPr>
          <a:xfrm rot="0">
            <a:off x="1621047" y="2667911"/>
            <a:ext cx="6311434" cy="1570831"/>
            <a:chOff x="0" y="0"/>
            <a:chExt cx="1497740" cy="372767"/>
          </a:xfrm>
        </p:grpSpPr>
        <p:sp>
          <p:nvSpPr>
            <p:cNvPr name="Freeform 5" id="5"/>
            <p:cNvSpPr/>
            <p:nvPr/>
          </p:nvSpPr>
          <p:spPr>
            <a:xfrm flipH="false" flipV="false" rot="0">
              <a:off x="0" y="0"/>
              <a:ext cx="1497740" cy="372767"/>
            </a:xfrm>
            <a:custGeom>
              <a:avLst/>
              <a:gdLst/>
              <a:ahLst/>
              <a:cxnLst/>
              <a:rect r="r" b="b" t="t" l="l"/>
              <a:pathLst>
                <a:path h="372767" w="1497740">
                  <a:moveTo>
                    <a:pt x="0" y="0"/>
                  </a:moveTo>
                  <a:lnTo>
                    <a:pt x="1497740" y="0"/>
                  </a:lnTo>
                  <a:lnTo>
                    <a:pt x="1497740" y="372767"/>
                  </a:lnTo>
                  <a:lnTo>
                    <a:pt x="0" y="372767"/>
                  </a:lnTo>
                  <a:close/>
                </a:path>
              </a:pathLst>
            </a:custGeom>
            <a:solidFill>
              <a:srgbClr val="FFA314"/>
            </a:solidFill>
            <a:ln cap="sq">
              <a:noFill/>
              <a:prstDash val="solid"/>
              <a:miter/>
            </a:ln>
          </p:spPr>
        </p:sp>
        <p:sp>
          <p:nvSpPr>
            <p:cNvPr name="TextBox 6" id="6"/>
            <p:cNvSpPr txBox="true"/>
            <p:nvPr/>
          </p:nvSpPr>
          <p:spPr>
            <a:xfrm>
              <a:off x="0" y="0"/>
              <a:ext cx="1497740" cy="372767"/>
            </a:xfrm>
            <a:prstGeom prst="rect">
              <a:avLst/>
            </a:prstGeom>
          </p:spPr>
          <p:txBody>
            <a:bodyPr anchor="ctr" rtlCol="false" tIns="50800" lIns="50800" bIns="50800" rIns="50800"/>
            <a:lstStyle/>
            <a:p>
              <a:pPr algn="ctr">
                <a:lnSpc>
                  <a:spcPts val="1917"/>
                </a:lnSpc>
              </a:pPr>
            </a:p>
          </p:txBody>
        </p:sp>
      </p:grpSp>
      <p:sp>
        <p:nvSpPr>
          <p:cNvPr name="Freeform 7" id="7"/>
          <p:cNvSpPr/>
          <p:nvPr/>
        </p:nvSpPr>
        <p:spPr>
          <a:xfrm flipH="false" flipV="false" rot="0">
            <a:off x="726463" y="2193385"/>
            <a:ext cx="2519883" cy="1259942"/>
          </a:xfrm>
          <a:custGeom>
            <a:avLst/>
            <a:gdLst/>
            <a:ahLst/>
            <a:cxnLst/>
            <a:rect r="r" b="b" t="t" l="l"/>
            <a:pathLst>
              <a:path h="1259942" w="2519883">
                <a:moveTo>
                  <a:pt x="0" y="0"/>
                </a:moveTo>
                <a:lnTo>
                  <a:pt x="2519883" y="0"/>
                </a:lnTo>
                <a:lnTo>
                  <a:pt x="2519883" y="1259942"/>
                </a:lnTo>
                <a:lnTo>
                  <a:pt x="0" y="1259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26463" y="9379243"/>
            <a:ext cx="604474" cy="453865"/>
          </a:xfrm>
          <a:prstGeom prst="rect">
            <a:avLst/>
          </a:prstGeom>
        </p:spPr>
        <p:txBody>
          <a:bodyPr anchor="t" rtlCol="false" tIns="0" lIns="0" bIns="0" rIns="0">
            <a:spAutoFit/>
          </a:bodyPr>
          <a:lstStyle/>
          <a:p>
            <a:pPr algn="l">
              <a:lnSpc>
                <a:spcPts val="3285"/>
              </a:lnSpc>
              <a:spcBef>
                <a:spcPct val="0"/>
              </a:spcBef>
            </a:pPr>
            <a:r>
              <a:rPr lang="en-US" b="true" sz="3042">
                <a:solidFill>
                  <a:srgbClr val="D9291A"/>
                </a:solidFill>
                <a:latin typeface="Poppins Ultra-Bold"/>
                <a:ea typeface="Poppins Ultra-Bold"/>
                <a:cs typeface="Poppins Ultra-Bold"/>
                <a:sym typeface="Poppins Ultra-Bold"/>
              </a:rPr>
              <a:t>03</a:t>
            </a:r>
          </a:p>
        </p:txBody>
      </p:sp>
      <p:sp>
        <p:nvSpPr>
          <p:cNvPr name="TextBox 9" id="9"/>
          <p:cNvSpPr txBox="true"/>
          <p:nvPr/>
        </p:nvSpPr>
        <p:spPr>
          <a:xfrm rot="0">
            <a:off x="8769618" y="2870981"/>
            <a:ext cx="8676828" cy="932076"/>
          </a:xfrm>
          <a:prstGeom prst="rect">
            <a:avLst/>
          </a:prstGeom>
        </p:spPr>
        <p:txBody>
          <a:bodyPr anchor="t" rtlCol="false" tIns="0" lIns="0" bIns="0" rIns="0">
            <a:spAutoFit/>
          </a:bodyPr>
          <a:lstStyle/>
          <a:p>
            <a:pPr algn="l">
              <a:lnSpc>
                <a:spcPts val="6585"/>
              </a:lnSpc>
            </a:pPr>
            <a:r>
              <a:rPr lang="en-US" sz="6456" b="true">
                <a:solidFill>
                  <a:srgbClr val="000000"/>
                </a:solidFill>
                <a:latin typeface="Poppins Bold"/>
                <a:ea typeface="Poppins Bold"/>
                <a:cs typeface="Poppins Bold"/>
                <a:sym typeface="Poppins Bold"/>
              </a:rPr>
              <a:t>Problem Statement</a:t>
            </a:r>
          </a:p>
        </p:txBody>
      </p:sp>
      <p:sp>
        <p:nvSpPr>
          <p:cNvPr name="Freeform 10" id="10"/>
          <p:cNvSpPr/>
          <p:nvPr/>
        </p:nvSpPr>
        <p:spPr>
          <a:xfrm flipH="false" flipV="false" rot="0">
            <a:off x="16946640" y="9333302"/>
            <a:ext cx="564616" cy="564616"/>
          </a:xfrm>
          <a:custGeom>
            <a:avLst/>
            <a:gdLst/>
            <a:ahLst/>
            <a:cxnLst/>
            <a:rect r="r" b="b" t="t" l="l"/>
            <a:pathLst>
              <a:path h="564616" w="564616">
                <a:moveTo>
                  <a:pt x="0" y="0"/>
                </a:moveTo>
                <a:lnTo>
                  <a:pt x="564616" y="0"/>
                </a:lnTo>
                <a:lnTo>
                  <a:pt x="564616" y="564616"/>
                </a:lnTo>
                <a:lnTo>
                  <a:pt x="0" y="564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26463" y="741302"/>
            <a:ext cx="604474" cy="352793"/>
          </a:xfrm>
          <a:custGeom>
            <a:avLst/>
            <a:gdLst/>
            <a:ahLst/>
            <a:cxnLst/>
            <a:rect r="r" b="b" t="t" l="l"/>
            <a:pathLst>
              <a:path h="352793" w="604474">
                <a:moveTo>
                  <a:pt x="0" y="0"/>
                </a:moveTo>
                <a:lnTo>
                  <a:pt x="604474" y="0"/>
                </a:lnTo>
                <a:lnTo>
                  <a:pt x="604474" y="352793"/>
                </a:lnTo>
                <a:lnTo>
                  <a:pt x="0" y="3527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721530" y="736470"/>
            <a:ext cx="724916" cy="362458"/>
          </a:xfrm>
          <a:custGeom>
            <a:avLst/>
            <a:gdLst/>
            <a:ahLst/>
            <a:cxnLst/>
            <a:rect r="r" b="b" t="t" l="l"/>
            <a:pathLst>
              <a:path h="362458" w="724916">
                <a:moveTo>
                  <a:pt x="0" y="0"/>
                </a:moveTo>
                <a:lnTo>
                  <a:pt x="724916" y="0"/>
                </a:lnTo>
                <a:lnTo>
                  <a:pt x="724916" y="362458"/>
                </a:lnTo>
                <a:lnTo>
                  <a:pt x="0" y="3624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3" id="13"/>
          <p:cNvSpPr/>
          <p:nvPr/>
        </p:nvSpPr>
        <p:spPr>
          <a:xfrm>
            <a:off x="-866867" y="1404188"/>
            <a:ext cx="20364141" cy="0"/>
          </a:xfrm>
          <a:prstGeom prst="line">
            <a:avLst/>
          </a:prstGeom>
          <a:ln cap="flat" w="9525">
            <a:solidFill>
              <a:srgbClr val="000000"/>
            </a:solidFill>
            <a:prstDash val="solid"/>
            <a:headEnd type="none" len="sm" w="sm"/>
            <a:tailEnd type="none" len="sm" w="sm"/>
          </a:ln>
        </p:spPr>
      </p:sp>
      <p:sp>
        <p:nvSpPr>
          <p:cNvPr name="TextBox 14" id="14"/>
          <p:cNvSpPr txBox="true"/>
          <p:nvPr/>
        </p:nvSpPr>
        <p:spPr>
          <a:xfrm rot="0">
            <a:off x="1394641" y="779758"/>
            <a:ext cx="1183527" cy="275882"/>
          </a:xfrm>
          <a:prstGeom prst="rect">
            <a:avLst/>
          </a:prstGeom>
        </p:spPr>
        <p:txBody>
          <a:bodyPr anchor="t" rtlCol="false" tIns="0" lIns="0" bIns="0" rIns="0">
            <a:spAutoFit/>
          </a:bodyPr>
          <a:lstStyle/>
          <a:p>
            <a:pPr algn="l">
              <a:lnSpc>
                <a:spcPts val="2000"/>
              </a:lnSpc>
            </a:pPr>
            <a:r>
              <a:rPr lang="en-US" sz="1852" b="true">
                <a:solidFill>
                  <a:srgbClr val="D9291A"/>
                </a:solidFill>
                <a:latin typeface="Poppins Bold"/>
                <a:ea typeface="Poppins Bold"/>
                <a:cs typeface="Poppins Bold"/>
                <a:sym typeface="Poppins Bold"/>
              </a:rPr>
              <a:t>zomato</a:t>
            </a:r>
          </a:p>
        </p:txBody>
      </p:sp>
      <p:sp>
        <p:nvSpPr>
          <p:cNvPr name="TextBox 15" id="15"/>
          <p:cNvSpPr txBox="true"/>
          <p:nvPr/>
        </p:nvSpPr>
        <p:spPr>
          <a:xfrm rot="0">
            <a:off x="9642111" y="794633"/>
            <a:ext cx="1186675"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name="TextBox 16" id="16"/>
          <p:cNvSpPr txBox="true"/>
          <p:nvPr/>
        </p:nvSpPr>
        <p:spPr>
          <a:xfrm rot="0">
            <a:off x="11985808"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name="TextBox 17" id="17"/>
          <p:cNvSpPr txBox="true"/>
          <p:nvPr/>
        </p:nvSpPr>
        <p:spPr>
          <a:xfrm rot="0">
            <a:off x="14355539"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name="TextBox 18" id="18"/>
          <p:cNvSpPr txBox="true"/>
          <p:nvPr/>
        </p:nvSpPr>
        <p:spPr>
          <a:xfrm rot="0">
            <a:off x="8432428" y="4117382"/>
            <a:ext cx="9855572" cy="4240534"/>
          </a:xfrm>
          <a:prstGeom prst="rect">
            <a:avLst/>
          </a:prstGeom>
        </p:spPr>
        <p:txBody>
          <a:bodyPr anchor="t" rtlCol="false" tIns="0" lIns="0" bIns="0" rIns="0">
            <a:spAutoFit/>
          </a:bodyPr>
          <a:lstStyle/>
          <a:p>
            <a:pPr algn="l">
              <a:lnSpc>
                <a:spcPts val="4185"/>
              </a:lnSpc>
              <a:spcBef>
                <a:spcPct val="0"/>
              </a:spcBef>
            </a:pPr>
            <a:r>
              <a:rPr lang="en-US" sz="3875">
                <a:solidFill>
                  <a:srgbClr val="000000"/>
                </a:solidFill>
                <a:latin typeface="Poppins Light"/>
                <a:ea typeface="Poppins Light"/>
                <a:cs typeface="Poppins Light"/>
                <a:sym typeface="Poppins Light"/>
              </a:rPr>
              <a:t>The challenge is to analyze the dataset trends,preferences,and areas of improvement that can enhance the overall  user experience on the platform. Specifically the goal is to understand different factors such as location, price range, and ratings influence user choices and satisfaction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0E1"/>
        </a:solidFill>
      </p:bgPr>
    </p:bg>
    <p:spTree>
      <p:nvGrpSpPr>
        <p:cNvPr id="1" name=""/>
        <p:cNvGrpSpPr/>
        <p:nvPr/>
      </p:nvGrpSpPr>
      <p:grpSpPr>
        <a:xfrm>
          <a:off x="0" y="0"/>
          <a:ext cx="0" cy="0"/>
          <a:chOff x="0" y="0"/>
          <a:chExt cx="0" cy="0"/>
        </a:xfrm>
      </p:grpSpPr>
      <p:grpSp>
        <p:nvGrpSpPr>
          <p:cNvPr name="Group 2" id="2"/>
          <p:cNvGrpSpPr/>
          <p:nvPr/>
        </p:nvGrpSpPr>
        <p:grpSpPr>
          <a:xfrm rot="0">
            <a:off x="8904799" y="2181253"/>
            <a:ext cx="3438769" cy="3588998"/>
            <a:chOff x="0" y="0"/>
            <a:chExt cx="1250659" cy="1305297"/>
          </a:xfrm>
        </p:grpSpPr>
        <p:sp>
          <p:nvSpPr>
            <p:cNvPr name="Freeform 3" id="3"/>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EBBA46"/>
            </a:solidFill>
            <a:ln cap="rnd">
              <a:noFill/>
              <a:prstDash val="solid"/>
              <a:round/>
            </a:ln>
          </p:spPr>
        </p:sp>
        <p:sp>
          <p:nvSpPr>
            <p:cNvPr name="TextBox 4" id="4"/>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5" id="5"/>
          <p:cNvGrpSpPr/>
          <p:nvPr/>
        </p:nvGrpSpPr>
        <p:grpSpPr>
          <a:xfrm rot="0">
            <a:off x="8904799" y="2729062"/>
            <a:ext cx="3438769" cy="2496562"/>
            <a:chOff x="0" y="0"/>
            <a:chExt cx="636616" cy="462186"/>
          </a:xfrm>
        </p:grpSpPr>
        <p:sp>
          <p:nvSpPr>
            <p:cNvPr name="Freeform 6" id="6"/>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2"/>
              <a:stretch>
                <a:fillRect l="0" t="-53369" r="0" b="-53369"/>
              </a:stretch>
            </a:blipFill>
          </p:spPr>
        </p:sp>
      </p:grpSp>
      <p:grpSp>
        <p:nvGrpSpPr>
          <p:cNvPr name="Group 7" id="7"/>
          <p:cNvGrpSpPr/>
          <p:nvPr/>
        </p:nvGrpSpPr>
        <p:grpSpPr>
          <a:xfrm rot="0">
            <a:off x="12521589" y="2182844"/>
            <a:ext cx="3438769" cy="3588998"/>
            <a:chOff x="0" y="0"/>
            <a:chExt cx="1250659" cy="1305297"/>
          </a:xfrm>
        </p:grpSpPr>
        <p:sp>
          <p:nvSpPr>
            <p:cNvPr name="Freeform 8" id="8"/>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D9291A"/>
            </a:solidFill>
            <a:ln cap="rnd">
              <a:noFill/>
              <a:prstDash val="solid"/>
              <a:round/>
            </a:ln>
          </p:spPr>
        </p:sp>
        <p:sp>
          <p:nvSpPr>
            <p:cNvPr name="TextBox 9" id="9"/>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12521589" y="2730653"/>
            <a:ext cx="3438769" cy="2496562"/>
            <a:chOff x="0" y="0"/>
            <a:chExt cx="636616" cy="462186"/>
          </a:xfrm>
        </p:grpSpPr>
        <p:sp>
          <p:nvSpPr>
            <p:cNvPr name="Freeform 11" id="11"/>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3"/>
              <a:stretch>
                <a:fillRect l="0" t="-53305" r="0" b="-53305"/>
              </a:stretch>
            </a:blipFill>
          </p:spPr>
        </p:sp>
      </p:grpSp>
      <p:grpSp>
        <p:nvGrpSpPr>
          <p:cNvPr name="Group 12" id="12"/>
          <p:cNvGrpSpPr/>
          <p:nvPr/>
        </p:nvGrpSpPr>
        <p:grpSpPr>
          <a:xfrm rot="0">
            <a:off x="8904799" y="6015587"/>
            <a:ext cx="3438769" cy="3588998"/>
            <a:chOff x="0" y="0"/>
            <a:chExt cx="1250659" cy="1305297"/>
          </a:xfrm>
        </p:grpSpPr>
        <p:sp>
          <p:nvSpPr>
            <p:cNvPr name="Freeform 13" id="13"/>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D9291A"/>
            </a:solidFill>
            <a:ln cap="rnd">
              <a:noFill/>
              <a:prstDash val="solid"/>
              <a:round/>
            </a:ln>
          </p:spPr>
        </p:sp>
        <p:sp>
          <p:nvSpPr>
            <p:cNvPr name="TextBox 14" id="14"/>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15" id="15"/>
          <p:cNvGrpSpPr/>
          <p:nvPr/>
        </p:nvGrpSpPr>
        <p:grpSpPr>
          <a:xfrm rot="0">
            <a:off x="8904799" y="6563396"/>
            <a:ext cx="3438769" cy="2496562"/>
            <a:chOff x="0" y="0"/>
            <a:chExt cx="636616" cy="462186"/>
          </a:xfrm>
        </p:grpSpPr>
        <p:sp>
          <p:nvSpPr>
            <p:cNvPr name="Freeform 16" id="16"/>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4"/>
              <a:stretch>
                <a:fillRect l="0" t="-53369" r="0" b="-53369"/>
              </a:stretch>
            </a:blipFill>
          </p:spPr>
        </p:sp>
      </p:grpSp>
      <p:grpSp>
        <p:nvGrpSpPr>
          <p:cNvPr name="Group 17" id="17"/>
          <p:cNvGrpSpPr/>
          <p:nvPr/>
        </p:nvGrpSpPr>
        <p:grpSpPr>
          <a:xfrm rot="0">
            <a:off x="12521589" y="6017178"/>
            <a:ext cx="3438769" cy="3588998"/>
            <a:chOff x="0" y="0"/>
            <a:chExt cx="1250659" cy="1305297"/>
          </a:xfrm>
        </p:grpSpPr>
        <p:sp>
          <p:nvSpPr>
            <p:cNvPr name="Freeform 18" id="18"/>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EBBA46"/>
            </a:solidFill>
            <a:ln cap="rnd">
              <a:noFill/>
              <a:prstDash val="solid"/>
              <a:round/>
            </a:ln>
          </p:spPr>
        </p:sp>
        <p:sp>
          <p:nvSpPr>
            <p:cNvPr name="TextBox 19" id="19"/>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20" id="20"/>
          <p:cNvGrpSpPr/>
          <p:nvPr/>
        </p:nvGrpSpPr>
        <p:grpSpPr>
          <a:xfrm rot="0">
            <a:off x="12521589" y="6564986"/>
            <a:ext cx="3438769" cy="2496562"/>
            <a:chOff x="0" y="0"/>
            <a:chExt cx="636616" cy="462186"/>
          </a:xfrm>
        </p:grpSpPr>
        <p:sp>
          <p:nvSpPr>
            <p:cNvPr name="Freeform 21" id="21"/>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5"/>
              <a:stretch>
                <a:fillRect l="0" t="-53305" r="0" b="-53305"/>
              </a:stretch>
            </a:blipFill>
          </p:spPr>
        </p:sp>
      </p:grpSp>
      <p:sp>
        <p:nvSpPr>
          <p:cNvPr name="Freeform 22" id="22"/>
          <p:cNvSpPr/>
          <p:nvPr/>
        </p:nvSpPr>
        <p:spPr>
          <a:xfrm flipH="false" flipV="false" rot="0">
            <a:off x="15372152" y="3049848"/>
            <a:ext cx="1176412" cy="588206"/>
          </a:xfrm>
          <a:custGeom>
            <a:avLst/>
            <a:gdLst/>
            <a:ahLst/>
            <a:cxnLst/>
            <a:rect r="r" b="b" t="t" l="l"/>
            <a:pathLst>
              <a:path h="588206" w="1176412">
                <a:moveTo>
                  <a:pt x="0" y="0"/>
                </a:moveTo>
                <a:lnTo>
                  <a:pt x="1176412" y="0"/>
                </a:lnTo>
                <a:lnTo>
                  <a:pt x="1176412" y="588206"/>
                </a:lnTo>
                <a:lnTo>
                  <a:pt x="0" y="5882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8316593" y="7952611"/>
            <a:ext cx="1176412" cy="588206"/>
          </a:xfrm>
          <a:custGeom>
            <a:avLst/>
            <a:gdLst/>
            <a:ahLst/>
            <a:cxnLst/>
            <a:rect r="r" b="b" t="t" l="l"/>
            <a:pathLst>
              <a:path h="588206" w="1176412">
                <a:moveTo>
                  <a:pt x="0" y="0"/>
                </a:moveTo>
                <a:lnTo>
                  <a:pt x="1176412" y="0"/>
                </a:lnTo>
                <a:lnTo>
                  <a:pt x="1176412" y="588206"/>
                </a:lnTo>
                <a:lnTo>
                  <a:pt x="0" y="588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503592" y="1918699"/>
            <a:ext cx="525108" cy="525108"/>
            <a:chOff x="0" y="0"/>
            <a:chExt cx="138300" cy="138300"/>
          </a:xfrm>
        </p:grpSpPr>
        <p:sp>
          <p:nvSpPr>
            <p:cNvPr name="Freeform 25" id="25"/>
            <p:cNvSpPr/>
            <p:nvPr/>
          </p:nvSpPr>
          <p:spPr>
            <a:xfrm flipH="false" flipV="false" rot="0">
              <a:off x="0" y="0"/>
              <a:ext cx="138300" cy="138300"/>
            </a:xfrm>
            <a:custGeom>
              <a:avLst/>
              <a:gdLst/>
              <a:ahLst/>
              <a:cxnLst/>
              <a:rect r="r" b="b" t="t" l="l"/>
              <a:pathLst>
                <a:path h="138300" w="138300">
                  <a:moveTo>
                    <a:pt x="0" y="0"/>
                  </a:moveTo>
                  <a:lnTo>
                    <a:pt x="138300" y="0"/>
                  </a:lnTo>
                  <a:lnTo>
                    <a:pt x="138300" y="138300"/>
                  </a:lnTo>
                  <a:lnTo>
                    <a:pt x="0" y="138300"/>
                  </a:lnTo>
                  <a:close/>
                </a:path>
              </a:pathLst>
            </a:custGeom>
            <a:solidFill>
              <a:srgbClr val="D9291A"/>
            </a:solidFill>
          </p:spPr>
        </p:sp>
        <p:sp>
          <p:nvSpPr>
            <p:cNvPr name="TextBox 26" id="26"/>
            <p:cNvSpPr txBox="true"/>
            <p:nvPr/>
          </p:nvSpPr>
          <p:spPr>
            <a:xfrm>
              <a:off x="0" y="0"/>
              <a:ext cx="138300" cy="138300"/>
            </a:xfrm>
            <a:prstGeom prst="rect">
              <a:avLst/>
            </a:prstGeom>
          </p:spPr>
          <p:txBody>
            <a:bodyPr anchor="ctr" rtlCol="false" tIns="50800" lIns="50800" bIns="50800" rIns="50800"/>
            <a:lstStyle/>
            <a:p>
              <a:pPr algn="ctr">
                <a:lnSpc>
                  <a:spcPts val="1917"/>
                </a:lnSpc>
              </a:pPr>
            </a:p>
          </p:txBody>
        </p:sp>
      </p:grpSp>
      <p:sp>
        <p:nvSpPr>
          <p:cNvPr name="Freeform 27" id="27"/>
          <p:cNvSpPr/>
          <p:nvPr/>
        </p:nvSpPr>
        <p:spPr>
          <a:xfrm flipH="false" flipV="false" rot="0">
            <a:off x="16946640" y="9333302"/>
            <a:ext cx="564616" cy="564616"/>
          </a:xfrm>
          <a:custGeom>
            <a:avLst/>
            <a:gdLst/>
            <a:ahLst/>
            <a:cxnLst/>
            <a:rect r="r" b="b" t="t" l="l"/>
            <a:pathLst>
              <a:path h="564616" w="564616">
                <a:moveTo>
                  <a:pt x="0" y="0"/>
                </a:moveTo>
                <a:lnTo>
                  <a:pt x="564616" y="0"/>
                </a:lnTo>
                <a:lnTo>
                  <a:pt x="564616" y="564616"/>
                </a:lnTo>
                <a:lnTo>
                  <a:pt x="0" y="5646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726463" y="741302"/>
            <a:ext cx="604474" cy="352793"/>
          </a:xfrm>
          <a:custGeom>
            <a:avLst/>
            <a:gdLst/>
            <a:ahLst/>
            <a:cxnLst/>
            <a:rect r="r" b="b" t="t" l="l"/>
            <a:pathLst>
              <a:path h="352793" w="604474">
                <a:moveTo>
                  <a:pt x="0" y="0"/>
                </a:moveTo>
                <a:lnTo>
                  <a:pt x="604474" y="0"/>
                </a:lnTo>
                <a:lnTo>
                  <a:pt x="604474" y="352793"/>
                </a:lnTo>
                <a:lnTo>
                  <a:pt x="0" y="3527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16721530" y="736470"/>
            <a:ext cx="724916" cy="362458"/>
          </a:xfrm>
          <a:custGeom>
            <a:avLst/>
            <a:gdLst/>
            <a:ahLst/>
            <a:cxnLst/>
            <a:rect r="r" b="b" t="t" l="l"/>
            <a:pathLst>
              <a:path h="362458" w="724916">
                <a:moveTo>
                  <a:pt x="0" y="0"/>
                </a:moveTo>
                <a:lnTo>
                  <a:pt x="724916" y="0"/>
                </a:lnTo>
                <a:lnTo>
                  <a:pt x="724916" y="362458"/>
                </a:lnTo>
                <a:lnTo>
                  <a:pt x="0" y="3624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30" id="30"/>
          <p:cNvSpPr/>
          <p:nvPr/>
        </p:nvSpPr>
        <p:spPr>
          <a:xfrm>
            <a:off x="-866867" y="1404188"/>
            <a:ext cx="20364141" cy="0"/>
          </a:xfrm>
          <a:prstGeom prst="line">
            <a:avLst/>
          </a:prstGeom>
          <a:ln cap="flat" w="9525">
            <a:solidFill>
              <a:srgbClr val="000000"/>
            </a:solidFill>
            <a:prstDash val="solid"/>
            <a:headEnd type="none" len="sm" w="sm"/>
            <a:tailEnd type="none" len="sm" w="sm"/>
          </a:ln>
        </p:spPr>
      </p:sp>
      <p:sp>
        <p:nvSpPr>
          <p:cNvPr name="Freeform 31" id="31"/>
          <p:cNvSpPr/>
          <p:nvPr/>
        </p:nvSpPr>
        <p:spPr>
          <a:xfrm flipH="false" flipV="false" rot="0">
            <a:off x="352771" y="3658913"/>
            <a:ext cx="8371053" cy="5796202"/>
          </a:xfrm>
          <a:custGeom>
            <a:avLst/>
            <a:gdLst/>
            <a:ahLst/>
            <a:cxnLst/>
            <a:rect r="r" b="b" t="t" l="l"/>
            <a:pathLst>
              <a:path h="5796202" w="8371053">
                <a:moveTo>
                  <a:pt x="0" y="0"/>
                </a:moveTo>
                <a:lnTo>
                  <a:pt x="8371053" y="0"/>
                </a:lnTo>
                <a:lnTo>
                  <a:pt x="8371053" y="5796202"/>
                </a:lnTo>
                <a:lnTo>
                  <a:pt x="0" y="5796202"/>
                </a:lnTo>
                <a:lnTo>
                  <a:pt x="0" y="0"/>
                </a:lnTo>
                <a:close/>
              </a:path>
            </a:pathLst>
          </a:custGeom>
          <a:blipFill>
            <a:blip r:embed="rId16"/>
            <a:stretch>
              <a:fillRect l="0" t="0" r="0" b="0"/>
            </a:stretch>
          </a:blipFill>
        </p:spPr>
      </p:sp>
      <p:sp>
        <p:nvSpPr>
          <p:cNvPr name="TextBox 32" id="32"/>
          <p:cNvSpPr txBox="true"/>
          <p:nvPr/>
        </p:nvSpPr>
        <p:spPr>
          <a:xfrm rot="0">
            <a:off x="726463" y="9379243"/>
            <a:ext cx="604474" cy="453865"/>
          </a:xfrm>
          <a:prstGeom prst="rect">
            <a:avLst/>
          </a:prstGeom>
        </p:spPr>
        <p:txBody>
          <a:bodyPr anchor="t" rtlCol="false" tIns="0" lIns="0" bIns="0" rIns="0">
            <a:spAutoFit/>
          </a:bodyPr>
          <a:lstStyle/>
          <a:p>
            <a:pPr algn="l">
              <a:lnSpc>
                <a:spcPts val="3285"/>
              </a:lnSpc>
              <a:spcBef>
                <a:spcPct val="0"/>
              </a:spcBef>
            </a:pPr>
            <a:r>
              <a:rPr lang="en-US" b="true" sz="3042">
                <a:solidFill>
                  <a:srgbClr val="D9291A"/>
                </a:solidFill>
                <a:latin typeface="Poppins Ultra-Bold"/>
                <a:ea typeface="Poppins Ultra-Bold"/>
                <a:cs typeface="Poppins Ultra-Bold"/>
                <a:sym typeface="Poppins Ultra-Bold"/>
              </a:rPr>
              <a:t>04</a:t>
            </a:r>
          </a:p>
        </p:txBody>
      </p:sp>
      <p:sp>
        <p:nvSpPr>
          <p:cNvPr name="TextBox 33" id="33"/>
          <p:cNvSpPr txBox="true"/>
          <p:nvPr/>
        </p:nvSpPr>
        <p:spPr>
          <a:xfrm rot="0">
            <a:off x="1281780" y="1675650"/>
            <a:ext cx="7369939" cy="1631584"/>
          </a:xfrm>
          <a:prstGeom prst="rect">
            <a:avLst/>
          </a:prstGeom>
        </p:spPr>
        <p:txBody>
          <a:bodyPr anchor="t" rtlCol="false" tIns="0" lIns="0" bIns="0" rIns="0">
            <a:spAutoFit/>
          </a:bodyPr>
          <a:lstStyle/>
          <a:p>
            <a:pPr algn="l">
              <a:lnSpc>
                <a:spcPts val="6075"/>
              </a:lnSpc>
            </a:pPr>
            <a:r>
              <a:rPr lang="en-US" sz="5956" b="true">
                <a:solidFill>
                  <a:srgbClr val="000000"/>
                </a:solidFill>
                <a:latin typeface="Poppins Bold"/>
                <a:ea typeface="Poppins Bold"/>
                <a:cs typeface="Poppins Bold"/>
                <a:sym typeface="Poppins Bold"/>
              </a:rPr>
              <a:t>Top restaurants according to votes</a:t>
            </a:r>
          </a:p>
        </p:txBody>
      </p:sp>
      <p:sp>
        <p:nvSpPr>
          <p:cNvPr name="TextBox 34" id="34"/>
          <p:cNvSpPr txBox="true"/>
          <p:nvPr/>
        </p:nvSpPr>
        <p:spPr>
          <a:xfrm rot="0">
            <a:off x="1532502" y="794633"/>
            <a:ext cx="1183527" cy="275882"/>
          </a:xfrm>
          <a:prstGeom prst="rect">
            <a:avLst/>
          </a:prstGeom>
        </p:spPr>
        <p:txBody>
          <a:bodyPr anchor="t" rtlCol="false" tIns="0" lIns="0" bIns="0" rIns="0">
            <a:spAutoFit/>
          </a:bodyPr>
          <a:lstStyle/>
          <a:p>
            <a:pPr algn="l">
              <a:lnSpc>
                <a:spcPts val="2000"/>
              </a:lnSpc>
            </a:pPr>
            <a:r>
              <a:rPr lang="en-US" sz="1852" b="true">
                <a:solidFill>
                  <a:srgbClr val="D9291A"/>
                </a:solidFill>
                <a:latin typeface="Poppins Bold"/>
                <a:ea typeface="Poppins Bold"/>
                <a:cs typeface="Poppins Bold"/>
                <a:sym typeface="Poppins Bold"/>
              </a:rPr>
              <a:t>zomato</a:t>
            </a:r>
          </a:p>
        </p:txBody>
      </p:sp>
      <p:sp>
        <p:nvSpPr>
          <p:cNvPr name="TextBox 35" id="35"/>
          <p:cNvSpPr txBox="true"/>
          <p:nvPr/>
        </p:nvSpPr>
        <p:spPr>
          <a:xfrm rot="0">
            <a:off x="9642111" y="794633"/>
            <a:ext cx="1186675"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name="TextBox 36" id="36"/>
          <p:cNvSpPr txBox="true"/>
          <p:nvPr/>
        </p:nvSpPr>
        <p:spPr>
          <a:xfrm rot="0">
            <a:off x="11985808"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name="TextBox 37" id="37"/>
          <p:cNvSpPr txBox="true"/>
          <p:nvPr/>
        </p:nvSpPr>
        <p:spPr>
          <a:xfrm rot="0">
            <a:off x="14355539"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0E1"/>
        </a:solidFill>
      </p:bgPr>
    </p:bg>
    <p:spTree>
      <p:nvGrpSpPr>
        <p:cNvPr id="1" name=""/>
        <p:cNvGrpSpPr/>
        <p:nvPr/>
      </p:nvGrpSpPr>
      <p:grpSpPr>
        <a:xfrm>
          <a:off x="0" y="0"/>
          <a:ext cx="0" cy="0"/>
          <a:chOff x="0" y="0"/>
          <a:chExt cx="0" cy="0"/>
        </a:xfrm>
      </p:grpSpPr>
      <p:grpSp>
        <p:nvGrpSpPr>
          <p:cNvPr name="Group 2" id="2"/>
          <p:cNvGrpSpPr/>
          <p:nvPr/>
        </p:nvGrpSpPr>
        <p:grpSpPr>
          <a:xfrm rot="0">
            <a:off x="8904799" y="2181253"/>
            <a:ext cx="3438769" cy="3588998"/>
            <a:chOff x="0" y="0"/>
            <a:chExt cx="1250659" cy="1305297"/>
          </a:xfrm>
        </p:grpSpPr>
        <p:sp>
          <p:nvSpPr>
            <p:cNvPr name="Freeform 3" id="3"/>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EBBA46"/>
            </a:solidFill>
            <a:ln cap="rnd">
              <a:noFill/>
              <a:prstDash val="solid"/>
              <a:round/>
            </a:ln>
          </p:spPr>
        </p:sp>
        <p:sp>
          <p:nvSpPr>
            <p:cNvPr name="TextBox 4" id="4"/>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5" id="5"/>
          <p:cNvGrpSpPr/>
          <p:nvPr/>
        </p:nvGrpSpPr>
        <p:grpSpPr>
          <a:xfrm rot="0">
            <a:off x="8904799" y="2729062"/>
            <a:ext cx="3438769" cy="2496562"/>
            <a:chOff x="0" y="0"/>
            <a:chExt cx="636616" cy="462186"/>
          </a:xfrm>
        </p:grpSpPr>
        <p:sp>
          <p:nvSpPr>
            <p:cNvPr name="Freeform 6" id="6"/>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2"/>
              <a:stretch>
                <a:fillRect l="0" t="-53369" r="0" b="-53369"/>
              </a:stretch>
            </a:blipFill>
          </p:spPr>
        </p:sp>
      </p:grpSp>
      <p:grpSp>
        <p:nvGrpSpPr>
          <p:cNvPr name="Group 7" id="7"/>
          <p:cNvGrpSpPr/>
          <p:nvPr/>
        </p:nvGrpSpPr>
        <p:grpSpPr>
          <a:xfrm rot="0">
            <a:off x="12521589" y="2182844"/>
            <a:ext cx="3438769" cy="3588998"/>
            <a:chOff x="0" y="0"/>
            <a:chExt cx="1250659" cy="1305297"/>
          </a:xfrm>
        </p:grpSpPr>
        <p:sp>
          <p:nvSpPr>
            <p:cNvPr name="Freeform 8" id="8"/>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D9291A"/>
            </a:solidFill>
            <a:ln cap="rnd">
              <a:noFill/>
              <a:prstDash val="solid"/>
              <a:round/>
            </a:ln>
          </p:spPr>
        </p:sp>
        <p:sp>
          <p:nvSpPr>
            <p:cNvPr name="TextBox 9" id="9"/>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12521589" y="2730653"/>
            <a:ext cx="3438769" cy="2496562"/>
            <a:chOff x="0" y="0"/>
            <a:chExt cx="636616" cy="462186"/>
          </a:xfrm>
        </p:grpSpPr>
        <p:sp>
          <p:nvSpPr>
            <p:cNvPr name="Freeform 11" id="11"/>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3"/>
              <a:stretch>
                <a:fillRect l="0" t="-53305" r="0" b="-53305"/>
              </a:stretch>
            </a:blipFill>
          </p:spPr>
        </p:sp>
      </p:grpSp>
      <p:grpSp>
        <p:nvGrpSpPr>
          <p:cNvPr name="Group 12" id="12"/>
          <p:cNvGrpSpPr/>
          <p:nvPr/>
        </p:nvGrpSpPr>
        <p:grpSpPr>
          <a:xfrm rot="0">
            <a:off x="8904799" y="6015587"/>
            <a:ext cx="3438769" cy="3588998"/>
            <a:chOff x="0" y="0"/>
            <a:chExt cx="1250659" cy="1305297"/>
          </a:xfrm>
        </p:grpSpPr>
        <p:sp>
          <p:nvSpPr>
            <p:cNvPr name="Freeform 13" id="13"/>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D9291A"/>
            </a:solidFill>
            <a:ln cap="rnd">
              <a:noFill/>
              <a:prstDash val="solid"/>
              <a:round/>
            </a:ln>
          </p:spPr>
        </p:sp>
        <p:sp>
          <p:nvSpPr>
            <p:cNvPr name="TextBox 14" id="14"/>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15" id="15"/>
          <p:cNvGrpSpPr/>
          <p:nvPr/>
        </p:nvGrpSpPr>
        <p:grpSpPr>
          <a:xfrm rot="0">
            <a:off x="8904799" y="6563396"/>
            <a:ext cx="3438769" cy="2496562"/>
            <a:chOff x="0" y="0"/>
            <a:chExt cx="636616" cy="462186"/>
          </a:xfrm>
        </p:grpSpPr>
        <p:sp>
          <p:nvSpPr>
            <p:cNvPr name="Freeform 16" id="16"/>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4"/>
              <a:stretch>
                <a:fillRect l="0" t="-53369" r="0" b="-53369"/>
              </a:stretch>
            </a:blipFill>
          </p:spPr>
        </p:sp>
      </p:grpSp>
      <p:grpSp>
        <p:nvGrpSpPr>
          <p:cNvPr name="Group 17" id="17"/>
          <p:cNvGrpSpPr/>
          <p:nvPr/>
        </p:nvGrpSpPr>
        <p:grpSpPr>
          <a:xfrm rot="0">
            <a:off x="12521589" y="6017178"/>
            <a:ext cx="3438769" cy="3588998"/>
            <a:chOff x="0" y="0"/>
            <a:chExt cx="1250659" cy="1305297"/>
          </a:xfrm>
        </p:grpSpPr>
        <p:sp>
          <p:nvSpPr>
            <p:cNvPr name="Freeform 18" id="18"/>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EBBA46"/>
            </a:solidFill>
            <a:ln cap="rnd">
              <a:noFill/>
              <a:prstDash val="solid"/>
              <a:round/>
            </a:ln>
          </p:spPr>
        </p:sp>
        <p:sp>
          <p:nvSpPr>
            <p:cNvPr name="TextBox 19" id="19"/>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20" id="20"/>
          <p:cNvGrpSpPr/>
          <p:nvPr/>
        </p:nvGrpSpPr>
        <p:grpSpPr>
          <a:xfrm rot="0">
            <a:off x="12521589" y="6564986"/>
            <a:ext cx="3438769" cy="2496562"/>
            <a:chOff x="0" y="0"/>
            <a:chExt cx="636616" cy="462186"/>
          </a:xfrm>
        </p:grpSpPr>
        <p:sp>
          <p:nvSpPr>
            <p:cNvPr name="Freeform 21" id="21"/>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5"/>
              <a:stretch>
                <a:fillRect l="0" t="-53305" r="0" b="-53305"/>
              </a:stretch>
            </a:blipFill>
          </p:spPr>
        </p:sp>
      </p:grpSp>
      <p:sp>
        <p:nvSpPr>
          <p:cNvPr name="Freeform 22" id="22"/>
          <p:cNvSpPr/>
          <p:nvPr/>
        </p:nvSpPr>
        <p:spPr>
          <a:xfrm flipH="false" flipV="false" rot="0">
            <a:off x="15372152" y="3049848"/>
            <a:ext cx="1176412" cy="588206"/>
          </a:xfrm>
          <a:custGeom>
            <a:avLst/>
            <a:gdLst/>
            <a:ahLst/>
            <a:cxnLst/>
            <a:rect r="r" b="b" t="t" l="l"/>
            <a:pathLst>
              <a:path h="588206" w="1176412">
                <a:moveTo>
                  <a:pt x="0" y="0"/>
                </a:moveTo>
                <a:lnTo>
                  <a:pt x="1176412" y="0"/>
                </a:lnTo>
                <a:lnTo>
                  <a:pt x="1176412" y="588206"/>
                </a:lnTo>
                <a:lnTo>
                  <a:pt x="0" y="5882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8316593" y="7952611"/>
            <a:ext cx="1176412" cy="588206"/>
          </a:xfrm>
          <a:custGeom>
            <a:avLst/>
            <a:gdLst/>
            <a:ahLst/>
            <a:cxnLst/>
            <a:rect r="r" b="b" t="t" l="l"/>
            <a:pathLst>
              <a:path h="588206" w="1176412">
                <a:moveTo>
                  <a:pt x="0" y="0"/>
                </a:moveTo>
                <a:lnTo>
                  <a:pt x="1176412" y="0"/>
                </a:lnTo>
                <a:lnTo>
                  <a:pt x="1176412" y="588206"/>
                </a:lnTo>
                <a:lnTo>
                  <a:pt x="0" y="588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503592" y="1918699"/>
            <a:ext cx="525108" cy="525108"/>
            <a:chOff x="0" y="0"/>
            <a:chExt cx="138300" cy="138300"/>
          </a:xfrm>
        </p:grpSpPr>
        <p:sp>
          <p:nvSpPr>
            <p:cNvPr name="Freeform 25" id="25"/>
            <p:cNvSpPr/>
            <p:nvPr/>
          </p:nvSpPr>
          <p:spPr>
            <a:xfrm flipH="false" flipV="false" rot="0">
              <a:off x="0" y="0"/>
              <a:ext cx="138300" cy="138300"/>
            </a:xfrm>
            <a:custGeom>
              <a:avLst/>
              <a:gdLst/>
              <a:ahLst/>
              <a:cxnLst/>
              <a:rect r="r" b="b" t="t" l="l"/>
              <a:pathLst>
                <a:path h="138300" w="138300">
                  <a:moveTo>
                    <a:pt x="0" y="0"/>
                  </a:moveTo>
                  <a:lnTo>
                    <a:pt x="138300" y="0"/>
                  </a:lnTo>
                  <a:lnTo>
                    <a:pt x="138300" y="138300"/>
                  </a:lnTo>
                  <a:lnTo>
                    <a:pt x="0" y="138300"/>
                  </a:lnTo>
                  <a:close/>
                </a:path>
              </a:pathLst>
            </a:custGeom>
            <a:solidFill>
              <a:srgbClr val="D9291A"/>
            </a:solidFill>
          </p:spPr>
        </p:sp>
        <p:sp>
          <p:nvSpPr>
            <p:cNvPr name="TextBox 26" id="26"/>
            <p:cNvSpPr txBox="true"/>
            <p:nvPr/>
          </p:nvSpPr>
          <p:spPr>
            <a:xfrm>
              <a:off x="0" y="0"/>
              <a:ext cx="138300" cy="138300"/>
            </a:xfrm>
            <a:prstGeom prst="rect">
              <a:avLst/>
            </a:prstGeom>
          </p:spPr>
          <p:txBody>
            <a:bodyPr anchor="ctr" rtlCol="false" tIns="50800" lIns="50800" bIns="50800" rIns="50800"/>
            <a:lstStyle/>
            <a:p>
              <a:pPr algn="ctr">
                <a:lnSpc>
                  <a:spcPts val="1917"/>
                </a:lnSpc>
              </a:pPr>
            </a:p>
          </p:txBody>
        </p:sp>
      </p:grpSp>
      <p:sp>
        <p:nvSpPr>
          <p:cNvPr name="Freeform 27" id="27"/>
          <p:cNvSpPr/>
          <p:nvPr/>
        </p:nvSpPr>
        <p:spPr>
          <a:xfrm flipH="false" flipV="false" rot="0">
            <a:off x="16946640" y="9333302"/>
            <a:ext cx="564616" cy="564616"/>
          </a:xfrm>
          <a:custGeom>
            <a:avLst/>
            <a:gdLst/>
            <a:ahLst/>
            <a:cxnLst/>
            <a:rect r="r" b="b" t="t" l="l"/>
            <a:pathLst>
              <a:path h="564616" w="564616">
                <a:moveTo>
                  <a:pt x="0" y="0"/>
                </a:moveTo>
                <a:lnTo>
                  <a:pt x="564616" y="0"/>
                </a:lnTo>
                <a:lnTo>
                  <a:pt x="564616" y="564616"/>
                </a:lnTo>
                <a:lnTo>
                  <a:pt x="0" y="5646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726463" y="741302"/>
            <a:ext cx="604474" cy="352793"/>
          </a:xfrm>
          <a:custGeom>
            <a:avLst/>
            <a:gdLst/>
            <a:ahLst/>
            <a:cxnLst/>
            <a:rect r="r" b="b" t="t" l="l"/>
            <a:pathLst>
              <a:path h="352793" w="604474">
                <a:moveTo>
                  <a:pt x="0" y="0"/>
                </a:moveTo>
                <a:lnTo>
                  <a:pt x="604474" y="0"/>
                </a:lnTo>
                <a:lnTo>
                  <a:pt x="604474" y="352793"/>
                </a:lnTo>
                <a:lnTo>
                  <a:pt x="0" y="3527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16721530" y="736470"/>
            <a:ext cx="724916" cy="362458"/>
          </a:xfrm>
          <a:custGeom>
            <a:avLst/>
            <a:gdLst/>
            <a:ahLst/>
            <a:cxnLst/>
            <a:rect r="r" b="b" t="t" l="l"/>
            <a:pathLst>
              <a:path h="362458" w="724916">
                <a:moveTo>
                  <a:pt x="0" y="0"/>
                </a:moveTo>
                <a:lnTo>
                  <a:pt x="724916" y="0"/>
                </a:lnTo>
                <a:lnTo>
                  <a:pt x="724916" y="362458"/>
                </a:lnTo>
                <a:lnTo>
                  <a:pt x="0" y="3624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30" id="30"/>
          <p:cNvSpPr/>
          <p:nvPr/>
        </p:nvSpPr>
        <p:spPr>
          <a:xfrm>
            <a:off x="-866867" y="1404188"/>
            <a:ext cx="20364141" cy="0"/>
          </a:xfrm>
          <a:prstGeom prst="line">
            <a:avLst/>
          </a:prstGeom>
          <a:ln cap="flat" w="9525">
            <a:solidFill>
              <a:srgbClr val="000000"/>
            </a:solidFill>
            <a:prstDash val="solid"/>
            <a:headEnd type="none" len="sm" w="sm"/>
            <a:tailEnd type="none" len="sm" w="sm"/>
          </a:ln>
        </p:spPr>
      </p:sp>
      <p:sp>
        <p:nvSpPr>
          <p:cNvPr name="Freeform 31" id="31"/>
          <p:cNvSpPr/>
          <p:nvPr/>
        </p:nvSpPr>
        <p:spPr>
          <a:xfrm flipH="false" flipV="false" rot="0">
            <a:off x="503592" y="3658913"/>
            <a:ext cx="8022256" cy="5637764"/>
          </a:xfrm>
          <a:custGeom>
            <a:avLst/>
            <a:gdLst/>
            <a:ahLst/>
            <a:cxnLst/>
            <a:rect r="r" b="b" t="t" l="l"/>
            <a:pathLst>
              <a:path h="5637764" w="8022256">
                <a:moveTo>
                  <a:pt x="0" y="0"/>
                </a:moveTo>
                <a:lnTo>
                  <a:pt x="8022255" y="0"/>
                </a:lnTo>
                <a:lnTo>
                  <a:pt x="8022255" y="5637764"/>
                </a:lnTo>
                <a:lnTo>
                  <a:pt x="0" y="5637764"/>
                </a:lnTo>
                <a:lnTo>
                  <a:pt x="0" y="0"/>
                </a:lnTo>
                <a:close/>
              </a:path>
            </a:pathLst>
          </a:custGeom>
          <a:blipFill>
            <a:blip r:embed="rId16"/>
            <a:stretch>
              <a:fillRect l="0" t="0" r="-16920" b="0"/>
            </a:stretch>
          </a:blipFill>
        </p:spPr>
      </p:sp>
      <p:sp>
        <p:nvSpPr>
          <p:cNvPr name="TextBox 32" id="32"/>
          <p:cNvSpPr txBox="true"/>
          <p:nvPr/>
        </p:nvSpPr>
        <p:spPr>
          <a:xfrm rot="0">
            <a:off x="726463" y="9379243"/>
            <a:ext cx="604474" cy="453865"/>
          </a:xfrm>
          <a:prstGeom prst="rect">
            <a:avLst/>
          </a:prstGeom>
        </p:spPr>
        <p:txBody>
          <a:bodyPr anchor="t" rtlCol="false" tIns="0" lIns="0" bIns="0" rIns="0">
            <a:spAutoFit/>
          </a:bodyPr>
          <a:lstStyle/>
          <a:p>
            <a:pPr algn="l">
              <a:lnSpc>
                <a:spcPts val="3285"/>
              </a:lnSpc>
              <a:spcBef>
                <a:spcPct val="0"/>
              </a:spcBef>
            </a:pPr>
            <a:r>
              <a:rPr lang="en-US" b="true" sz="3042">
                <a:solidFill>
                  <a:srgbClr val="D9291A"/>
                </a:solidFill>
                <a:latin typeface="Poppins Ultra-Bold"/>
                <a:ea typeface="Poppins Ultra-Bold"/>
                <a:cs typeface="Poppins Ultra-Bold"/>
                <a:sym typeface="Poppins Ultra-Bold"/>
              </a:rPr>
              <a:t>05</a:t>
            </a:r>
          </a:p>
        </p:txBody>
      </p:sp>
      <p:sp>
        <p:nvSpPr>
          <p:cNvPr name="TextBox 33" id="33"/>
          <p:cNvSpPr txBox="true"/>
          <p:nvPr/>
        </p:nvSpPr>
        <p:spPr>
          <a:xfrm rot="0">
            <a:off x="1534860" y="1666125"/>
            <a:ext cx="8107250" cy="2020585"/>
          </a:xfrm>
          <a:prstGeom prst="rect">
            <a:avLst/>
          </a:prstGeom>
        </p:spPr>
        <p:txBody>
          <a:bodyPr anchor="t" rtlCol="false" tIns="0" lIns="0" bIns="0" rIns="0">
            <a:spAutoFit/>
          </a:bodyPr>
          <a:lstStyle/>
          <a:p>
            <a:pPr algn="l">
              <a:lnSpc>
                <a:spcPts val="5157"/>
              </a:lnSpc>
            </a:pPr>
            <a:r>
              <a:rPr lang="en-US" sz="5056" b="true">
                <a:solidFill>
                  <a:srgbClr val="000000"/>
                </a:solidFill>
                <a:latin typeface="Poppins Bold"/>
                <a:ea typeface="Poppins Bold"/>
                <a:cs typeface="Poppins Bold"/>
                <a:sym typeface="Poppins Bold"/>
              </a:rPr>
              <a:t>Average rating across the price range of restaurants</a:t>
            </a:r>
          </a:p>
        </p:txBody>
      </p:sp>
      <p:sp>
        <p:nvSpPr>
          <p:cNvPr name="TextBox 34" id="34"/>
          <p:cNvSpPr txBox="true"/>
          <p:nvPr/>
        </p:nvSpPr>
        <p:spPr>
          <a:xfrm rot="0">
            <a:off x="1534860" y="794633"/>
            <a:ext cx="1183527" cy="275882"/>
          </a:xfrm>
          <a:prstGeom prst="rect">
            <a:avLst/>
          </a:prstGeom>
        </p:spPr>
        <p:txBody>
          <a:bodyPr anchor="t" rtlCol="false" tIns="0" lIns="0" bIns="0" rIns="0">
            <a:spAutoFit/>
          </a:bodyPr>
          <a:lstStyle/>
          <a:p>
            <a:pPr algn="l">
              <a:lnSpc>
                <a:spcPts val="2000"/>
              </a:lnSpc>
            </a:pPr>
            <a:r>
              <a:rPr lang="en-US" sz="1852" b="true">
                <a:solidFill>
                  <a:srgbClr val="D9291A"/>
                </a:solidFill>
                <a:latin typeface="Poppins Bold"/>
                <a:ea typeface="Poppins Bold"/>
                <a:cs typeface="Poppins Bold"/>
                <a:sym typeface="Poppins Bold"/>
              </a:rPr>
              <a:t>zomato</a:t>
            </a:r>
          </a:p>
        </p:txBody>
      </p:sp>
      <p:sp>
        <p:nvSpPr>
          <p:cNvPr name="TextBox 35" id="35"/>
          <p:cNvSpPr txBox="true"/>
          <p:nvPr/>
        </p:nvSpPr>
        <p:spPr>
          <a:xfrm rot="0">
            <a:off x="9642111" y="794633"/>
            <a:ext cx="1186675"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name="TextBox 36" id="36"/>
          <p:cNvSpPr txBox="true"/>
          <p:nvPr/>
        </p:nvSpPr>
        <p:spPr>
          <a:xfrm rot="0">
            <a:off x="11985808"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name="TextBox 37" id="37"/>
          <p:cNvSpPr txBox="true"/>
          <p:nvPr/>
        </p:nvSpPr>
        <p:spPr>
          <a:xfrm rot="0">
            <a:off x="14355539"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0E1"/>
        </a:solidFill>
      </p:bgPr>
    </p:bg>
    <p:spTree>
      <p:nvGrpSpPr>
        <p:cNvPr id="1" name=""/>
        <p:cNvGrpSpPr/>
        <p:nvPr/>
      </p:nvGrpSpPr>
      <p:grpSpPr>
        <a:xfrm>
          <a:off x="0" y="0"/>
          <a:ext cx="0" cy="0"/>
          <a:chOff x="0" y="0"/>
          <a:chExt cx="0" cy="0"/>
        </a:xfrm>
      </p:grpSpPr>
      <p:grpSp>
        <p:nvGrpSpPr>
          <p:cNvPr name="Group 2" id="2"/>
          <p:cNvGrpSpPr/>
          <p:nvPr/>
        </p:nvGrpSpPr>
        <p:grpSpPr>
          <a:xfrm rot="0">
            <a:off x="8904799" y="2181253"/>
            <a:ext cx="3438769" cy="3588998"/>
            <a:chOff x="0" y="0"/>
            <a:chExt cx="1250659" cy="1305297"/>
          </a:xfrm>
        </p:grpSpPr>
        <p:sp>
          <p:nvSpPr>
            <p:cNvPr name="Freeform 3" id="3"/>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EBBA46"/>
            </a:solidFill>
            <a:ln cap="rnd">
              <a:noFill/>
              <a:prstDash val="solid"/>
              <a:round/>
            </a:ln>
          </p:spPr>
        </p:sp>
        <p:sp>
          <p:nvSpPr>
            <p:cNvPr name="TextBox 4" id="4"/>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5" id="5"/>
          <p:cNvGrpSpPr/>
          <p:nvPr/>
        </p:nvGrpSpPr>
        <p:grpSpPr>
          <a:xfrm rot="0">
            <a:off x="8904799" y="2729062"/>
            <a:ext cx="3438769" cy="2496562"/>
            <a:chOff x="0" y="0"/>
            <a:chExt cx="636616" cy="462186"/>
          </a:xfrm>
        </p:grpSpPr>
        <p:sp>
          <p:nvSpPr>
            <p:cNvPr name="Freeform 6" id="6"/>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2"/>
              <a:stretch>
                <a:fillRect l="0" t="-53369" r="0" b="-53369"/>
              </a:stretch>
            </a:blipFill>
          </p:spPr>
        </p:sp>
      </p:grpSp>
      <p:grpSp>
        <p:nvGrpSpPr>
          <p:cNvPr name="Group 7" id="7"/>
          <p:cNvGrpSpPr/>
          <p:nvPr/>
        </p:nvGrpSpPr>
        <p:grpSpPr>
          <a:xfrm rot="0">
            <a:off x="12521589" y="2182844"/>
            <a:ext cx="3438769" cy="3588998"/>
            <a:chOff x="0" y="0"/>
            <a:chExt cx="1250659" cy="1305297"/>
          </a:xfrm>
        </p:grpSpPr>
        <p:sp>
          <p:nvSpPr>
            <p:cNvPr name="Freeform 8" id="8"/>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D9291A"/>
            </a:solidFill>
            <a:ln cap="rnd">
              <a:noFill/>
              <a:prstDash val="solid"/>
              <a:round/>
            </a:ln>
          </p:spPr>
        </p:sp>
        <p:sp>
          <p:nvSpPr>
            <p:cNvPr name="TextBox 9" id="9"/>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12521589" y="2730653"/>
            <a:ext cx="3438769" cy="2496562"/>
            <a:chOff x="0" y="0"/>
            <a:chExt cx="636616" cy="462186"/>
          </a:xfrm>
        </p:grpSpPr>
        <p:sp>
          <p:nvSpPr>
            <p:cNvPr name="Freeform 11" id="11"/>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3"/>
              <a:stretch>
                <a:fillRect l="0" t="-53305" r="0" b="-53305"/>
              </a:stretch>
            </a:blipFill>
          </p:spPr>
        </p:sp>
      </p:grpSp>
      <p:grpSp>
        <p:nvGrpSpPr>
          <p:cNvPr name="Group 12" id="12"/>
          <p:cNvGrpSpPr/>
          <p:nvPr/>
        </p:nvGrpSpPr>
        <p:grpSpPr>
          <a:xfrm rot="0">
            <a:off x="8904799" y="6015587"/>
            <a:ext cx="3438769" cy="3588998"/>
            <a:chOff x="0" y="0"/>
            <a:chExt cx="1250659" cy="1305297"/>
          </a:xfrm>
        </p:grpSpPr>
        <p:sp>
          <p:nvSpPr>
            <p:cNvPr name="Freeform 13" id="13"/>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D9291A"/>
            </a:solidFill>
            <a:ln cap="rnd">
              <a:noFill/>
              <a:prstDash val="solid"/>
              <a:round/>
            </a:ln>
          </p:spPr>
        </p:sp>
        <p:sp>
          <p:nvSpPr>
            <p:cNvPr name="TextBox 14" id="14"/>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15" id="15"/>
          <p:cNvGrpSpPr/>
          <p:nvPr/>
        </p:nvGrpSpPr>
        <p:grpSpPr>
          <a:xfrm rot="0">
            <a:off x="8904799" y="6563396"/>
            <a:ext cx="3438769" cy="2496562"/>
            <a:chOff x="0" y="0"/>
            <a:chExt cx="636616" cy="462186"/>
          </a:xfrm>
        </p:grpSpPr>
        <p:sp>
          <p:nvSpPr>
            <p:cNvPr name="Freeform 16" id="16"/>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4"/>
              <a:stretch>
                <a:fillRect l="0" t="-53369" r="0" b="-53369"/>
              </a:stretch>
            </a:blipFill>
          </p:spPr>
        </p:sp>
      </p:grpSp>
      <p:grpSp>
        <p:nvGrpSpPr>
          <p:cNvPr name="Group 17" id="17"/>
          <p:cNvGrpSpPr/>
          <p:nvPr/>
        </p:nvGrpSpPr>
        <p:grpSpPr>
          <a:xfrm rot="0">
            <a:off x="12521589" y="6017178"/>
            <a:ext cx="3438769" cy="3588998"/>
            <a:chOff x="0" y="0"/>
            <a:chExt cx="1250659" cy="1305297"/>
          </a:xfrm>
        </p:grpSpPr>
        <p:sp>
          <p:nvSpPr>
            <p:cNvPr name="Freeform 18" id="18"/>
            <p:cNvSpPr/>
            <p:nvPr/>
          </p:nvSpPr>
          <p:spPr>
            <a:xfrm flipH="false" flipV="false" rot="0">
              <a:off x="0" y="0"/>
              <a:ext cx="1250659" cy="1305297"/>
            </a:xfrm>
            <a:custGeom>
              <a:avLst/>
              <a:gdLst/>
              <a:ahLst/>
              <a:cxnLst/>
              <a:rect r="r" b="b" t="t" l="l"/>
              <a:pathLst>
                <a:path h="1305297" w="1250659">
                  <a:moveTo>
                    <a:pt x="49530" y="0"/>
                  </a:moveTo>
                  <a:lnTo>
                    <a:pt x="1201129" y="0"/>
                  </a:lnTo>
                  <a:cubicBezTo>
                    <a:pt x="1214266" y="0"/>
                    <a:pt x="1226864" y="5218"/>
                    <a:pt x="1236152" y="14507"/>
                  </a:cubicBezTo>
                  <a:cubicBezTo>
                    <a:pt x="1245441" y="23796"/>
                    <a:pt x="1250659" y="36394"/>
                    <a:pt x="1250659" y="49530"/>
                  </a:cubicBezTo>
                  <a:lnTo>
                    <a:pt x="1250659" y="1255767"/>
                  </a:lnTo>
                  <a:cubicBezTo>
                    <a:pt x="1250659" y="1283121"/>
                    <a:pt x="1228484" y="1305297"/>
                    <a:pt x="1201129" y="1305297"/>
                  </a:cubicBezTo>
                  <a:lnTo>
                    <a:pt x="49530" y="1305297"/>
                  </a:lnTo>
                  <a:cubicBezTo>
                    <a:pt x="22175" y="1305297"/>
                    <a:pt x="0" y="1283121"/>
                    <a:pt x="0" y="1255767"/>
                  </a:cubicBezTo>
                  <a:lnTo>
                    <a:pt x="0" y="49530"/>
                  </a:lnTo>
                  <a:cubicBezTo>
                    <a:pt x="0" y="22175"/>
                    <a:pt x="22175" y="0"/>
                    <a:pt x="49530" y="0"/>
                  </a:cubicBezTo>
                  <a:close/>
                </a:path>
              </a:pathLst>
            </a:custGeom>
            <a:solidFill>
              <a:srgbClr val="EBBA46"/>
            </a:solidFill>
            <a:ln cap="rnd">
              <a:noFill/>
              <a:prstDash val="solid"/>
              <a:round/>
            </a:ln>
          </p:spPr>
        </p:sp>
        <p:sp>
          <p:nvSpPr>
            <p:cNvPr name="TextBox 19" id="19"/>
            <p:cNvSpPr txBox="true"/>
            <p:nvPr/>
          </p:nvSpPr>
          <p:spPr>
            <a:xfrm>
              <a:off x="0" y="0"/>
              <a:ext cx="1250659" cy="1305297"/>
            </a:xfrm>
            <a:prstGeom prst="rect">
              <a:avLst/>
            </a:prstGeom>
          </p:spPr>
          <p:txBody>
            <a:bodyPr anchor="ctr" rtlCol="false" tIns="50800" lIns="50800" bIns="50800" rIns="50800"/>
            <a:lstStyle/>
            <a:p>
              <a:pPr algn="ctr">
                <a:lnSpc>
                  <a:spcPts val="1917"/>
                </a:lnSpc>
              </a:pPr>
            </a:p>
          </p:txBody>
        </p:sp>
      </p:grpSp>
      <p:grpSp>
        <p:nvGrpSpPr>
          <p:cNvPr name="Group 20" id="20"/>
          <p:cNvGrpSpPr/>
          <p:nvPr/>
        </p:nvGrpSpPr>
        <p:grpSpPr>
          <a:xfrm rot="0">
            <a:off x="12521589" y="6564986"/>
            <a:ext cx="3438769" cy="2496562"/>
            <a:chOff x="0" y="0"/>
            <a:chExt cx="636616" cy="462186"/>
          </a:xfrm>
        </p:grpSpPr>
        <p:sp>
          <p:nvSpPr>
            <p:cNvPr name="Freeform 21" id="21"/>
            <p:cNvSpPr/>
            <p:nvPr/>
          </p:nvSpPr>
          <p:spPr>
            <a:xfrm flipH="false" flipV="false" rot="0">
              <a:off x="0" y="0"/>
              <a:ext cx="636616" cy="462186"/>
            </a:xfrm>
            <a:custGeom>
              <a:avLst/>
              <a:gdLst/>
              <a:ahLst/>
              <a:cxnLst/>
              <a:rect r="r" b="b" t="t" l="l"/>
              <a:pathLst>
                <a:path h="462186" w="636616">
                  <a:moveTo>
                    <a:pt x="0" y="0"/>
                  </a:moveTo>
                  <a:lnTo>
                    <a:pt x="636616" y="0"/>
                  </a:lnTo>
                  <a:lnTo>
                    <a:pt x="636616" y="462186"/>
                  </a:lnTo>
                  <a:lnTo>
                    <a:pt x="0" y="462186"/>
                  </a:lnTo>
                  <a:close/>
                </a:path>
              </a:pathLst>
            </a:custGeom>
            <a:blipFill>
              <a:blip r:embed="rId5"/>
              <a:stretch>
                <a:fillRect l="0" t="-53305" r="0" b="-53305"/>
              </a:stretch>
            </a:blipFill>
          </p:spPr>
        </p:sp>
      </p:grpSp>
      <p:sp>
        <p:nvSpPr>
          <p:cNvPr name="Freeform 22" id="22"/>
          <p:cNvSpPr/>
          <p:nvPr/>
        </p:nvSpPr>
        <p:spPr>
          <a:xfrm flipH="false" flipV="false" rot="0">
            <a:off x="15372152" y="3049848"/>
            <a:ext cx="1176412" cy="588206"/>
          </a:xfrm>
          <a:custGeom>
            <a:avLst/>
            <a:gdLst/>
            <a:ahLst/>
            <a:cxnLst/>
            <a:rect r="r" b="b" t="t" l="l"/>
            <a:pathLst>
              <a:path h="588206" w="1176412">
                <a:moveTo>
                  <a:pt x="0" y="0"/>
                </a:moveTo>
                <a:lnTo>
                  <a:pt x="1176412" y="0"/>
                </a:lnTo>
                <a:lnTo>
                  <a:pt x="1176412" y="588206"/>
                </a:lnTo>
                <a:lnTo>
                  <a:pt x="0" y="5882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8316593" y="7952611"/>
            <a:ext cx="1176412" cy="588206"/>
          </a:xfrm>
          <a:custGeom>
            <a:avLst/>
            <a:gdLst/>
            <a:ahLst/>
            <a:cxnLst/>
            <a:rect r="r" b="b" t="t" l="l"/>
            <a:pathLst>
              <a:path h="588206" w="1176412">
                <a:moveTo>
                  <a:pt x="0" y="0"/>
                </a:moveTo>
                <a:lnTo>
                  <a:pt x="1176412" y="0"/>
                </a:lnTo>
                <a:lnTo>
                  <a:pt x="1176412" y="588206"/>
                </a:lnTo>
                <a:lnTo>
                  <a:pt x="0" y="588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503592" y="1918699"/>
            <a:ext cx="525108" cy="525108"/>
            <a:chOff x="0" y="0"/>
            <a:chExt cx="138300" cy="138300"/>
          </a:xfrm>
        </p:grpSpPr>
        <p:sp>
          <p:nvSpPr>
            <p:cNvPr name="Freeform 25" id="25"/>
            <p:cNvSpPr/>
            <p:nvPr/>
          </p:nvSpPr>
          <p:spPr>
            <a:xfrm flipH="false" flipV="false" rot="0">
              <a:off x="0" y="0"/>
              <a:ext cx="138300" cy="138300"/>
            </a:xfrm>
            <a:custGeom>
              <a:avLst/>
              <a:gdLst/>
              <a:ahLst/>
              <a:cxnLst/>
              <a:rect r="r" b="b" t="t" l="l"/>
              <a:pathLst>
                <a:path h="138300" w="138300">
                  <a:moveTo>
                    <a:pt x="0" y="0"/>
                  </a:moveTo>
                  <a:lnTo>
                    <a:pt x="138300" y="0"/>
                  </a:lnTo>
                  <a:lnTo>
                    <a:pt x="138300" y="138300"/>
                  </a:lnTo>
                  <a:lnTo>
                    <a:pt x="0" y="138300"/>
                  </a:lnTo>
                  <a:close/>
                </a:path>
              </a:pathLst>
            </a:custGeom>
            <a:solidFill>
              <a:srgbClr val="D9291A"/>
            </a:solidFill>
          </p:spPr>
        </p:sp>
        <p:sp>
          <p:nvSpPr>
            <p:cNvPr name="TextBox 26" id="26"/>
            <p:cNvSpPr txBox="true"/>
            <p:nvPr/>
          </p:nvSpPr>
          <p:spPr>
            <a:xfrm>
              <a:off x="0" y="0"/>
              <a:ext cx="138300" cy="138300"/>
            </a:xfrm>
            <a:prstGeom prst="rect">
              <a:avLst/>
            </a:prstGeom>
          </p:spPr>
          <p:txBody>
            <a:bodyPr anchor="ctr" rtlCol="false" tIns="50800" lIns="50800" bIns="50800" rIns="50800"/>
            <a:lstStyle/>
            <a:p>
              <a:pPr algn="ctr">
                <a:lnSpc>
                  <a:spcPts val="1917"/>
                </a:lnSpc>
              </a:pPr>
            </a:p>
          </p:txBody>
        </p:sp>
      </p:grpSp>
      <p:sp>
        <p:nvSpPr>
          <p:cNvPr name="Freeform 27" id="27"/>
          <p:cNvSpPr/>
          <p:nvPr/>
        </p:nvSpPr>
        <p:spPr>
          <a:xfrm flipH="false" flipV="false" rot="0">
            <a:off x="16946640" y="9333302"/>
            <a:ext cx="564616" cy="564616"/>
          </a:xfrm>
          <a:custGeom>
            <a:avLst/>
            <a:gdLst/>
            <a:ahLst/>
            <a:cxnLst/>
            <a:rect r="r" b="b" t="t" l="l"/>
            <a:pathLst>
              <a:path h="564616" w="564616">
                <a:moveTo>
                  <a:pt x="0" y="0"/>
                </a:moveTo>
                <a:lnTo>
                  <a:pt x="564616" y="0"/>
                </a:lnTo>
                <a:lnTo>
                  <a:pt x="564616" y="564616"/>
                </a:lnTo>
                <a:lnTo>
                  <a:pt x="0" y="5646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726463" y="741302"/>
            <a:ext cx="604474" cy="352793"/>
          </a:xfrm>
          <a:custGeom>
            <a:avLst/>
            <a:gdLst/>
            <a:ahLst/>
            <a:cxnLst/>
            <a:rect r="r" b="b" t="t" l="l"/>
            <a:pathLst>
              <a:path h="352793" w="604474">
                <a:moveTo>
                  <a:pt x="0" y="0"/>
                </a:moveTo>
                <a:lnTo>
                  <a:pt x="604474" y="0"/>
                </a:lnTo>
                <a:lnTo>
                  <a:pt x="604474" y="352793"/>
                </a:lnTo>
                <a:lnTo>
                  <a:pt x="0" y="3527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16721530" y="736470"/>
            <a:ext cx="724916" cy="362458"/>
          </a:xfrm>
          <a:custGeom>
            <a:avLst/>
            <a:gdLst/>
            <a:ahLst/>
            <a:cxnLst/>
            <a:rect r="r" b="b" t="t" l="l"/>
            <a:pathLst>
              <a:path h="362458" w="724916">
                <a:moveTo>
                  <a:pt x="0" y="0"/>
                </a:moveTo>
                <a:lnTo>
                  <a:pt x="724916" y="0"/>
                </a:lnTo>
                <a:lnTo>
                  <a:pt x="724916" y="362458"/>
                </a:lnTo>
                <a:lnTo>
                  <a:pt x="0" y="3624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30" id="30"/>
          <p:cNvSpPr/>
          <p:nvPr/>
        </p:nvSpPr>
        <p:spPr>
          <a:xfrm>
            <a:off x="-866867" y="1404188"/>
            <a:ext cx="20364141" cy="0"/>
          </a:xfrm>
          <a:prstGeom prst="line">
            <a:avLst/>
          </a:prstGeom>
          <a:ln cap="flat" w="9525">
            <a:solidFill>
              <a:srgbClr val="000000"/>
            </a:solidFill>
            <a:prstDash val="solid"/>
            <a:headEnd type="none" len="sm" w="sm"/>
            <a:tailEnd type="none" len="sm" w="sm"/>
          </a:ln>
        </p:spPr>
      </p:sp>
      <p:sp>
        <p:nvSpPr>
          <p:cNvPr name="Freeform 31" id="31"/>
          <p:cNvSpPr/>
          <p:nvPr/>
        </p:nvSpPr>
        <p:spPr>
          <a:xfrm flipH="false" flipV="false" rot="0">
            <a:off x="401998" y="3623087"/>
            <a:ext cx="8321826" cy="5880618"/>
          </a:xfrm>
          <a:custGeom>
            <a:avLst/>
            <a:gdLst/>
            <a:ahLst/>
            <a:cxnLst/>
            <a:rect r="r" b="b" t="t" l="l"/>
            <a:pathLst>
              <a:path h="5880618" w="8321826">
                <a:moveTo>
                  <a:pt x="0" y="0"/>
                </a:moveTo>
                <a:lnTo>
                  <a:pt x="8321826" y="0"/>
                </a:lnTo>
                <a:lnTo>
                  <a:pt x="8321826" y="5880617"/>
                </a:lnTo>
                <a:lnTo>
                  <a:pt x="0" y="5880617"/>
                </a:lnTo>
                <a:lnTo>
                  <a:pt x="0" y="0"/>
                </a:lnTo>
                <a:close/>
              </a:path>
            </a:pathLst>
          </a:custGeom>
          <a:blipFill>
            <a:blip r:embed="rId16"/>
            <a:stretch>
              <a:fillRect l="0" t="-2572" r="0" b="-2572"/>
            </a:stretch>
          </a:blipFill>
        </p:spPr>
      </p:sp>
      <p:sp>
        <p:nvSpPr>
          <p:cNvPr name="TextBox 32" id="32"/>
          <p:cNvSpPr txBox="true"/>
          <p:nvPr/>
        </p:nvSpPr>
        <p:spPr>
          <a:xfrm rot="0">
            <a:off x="726463" y="9379243"/>
            <a:ext cx="604474" cy="453865"/>
          </a:xfrm>
          <a:prstGeom prst="rect">
            <a:avLst/>
          </a:prstGeom>
        </p:spPr>
        <p:txBody>
          <a:bodyPr anchor="t" rtlCol="false" tIns="0" lIns="0" bIns="0" rIns="0">
            <a:spAutoFit/>
          </a:bodyPr>
          <a:lstStyle/>
          <a:p>
            <a:pPr algn="l">
              <a:lnSpc>
                <a:spcPts val="3285"/>
              </a:lnSpc>
              <a:spcBef>
                <a:spcPct val="0"/>
              </a:spcBef>
            </a:pPr>
            <a:r>
              <a:rPr lang="en-US" b="true" sz="3042">
                <a:solidFill>
                  <a:srgbClr val="D9291A"/>
                </a:solidFill>
                <a:latin typeface="Poppins Ultra-Bold"/>
                <a:ea typeface="Poppins Ultra-Bold"/>
                <a:cs typeface="Poppins Ultra-Bold"/>
                <a:sym typeface="Poppins Ultra-Bold"/>
              </a:rPr>
              <a:t>06</a:t>
            </a:r>
          </a:p>
        </p:txBody>
      </p:sp>
      <p:sp>
        <p:nvSpPr>
          <p:cNvPr name="TextBox 33" id="33"/>
          <p:cNvSpPr txBox="true"/>
          <p:nvPr/>
        </p:nvSpPr>
        <p:spPr>
          <a:xfrm rot="0">
            <a:off x="1534860" y="1675650"/>
            <a:ext cx="7039548" cy="1403746"/>
          </a:xfrm>
          <a:prstGeom prst="rect">
            <a:avLst/>
          </a:prstGeom>
        </p:spPr>
        <p:txBody>
          <a:bodyPr anchor="t" rtlCol="false" tIns="0" lIns="0" bIns="0" rIns="0">
            <a:spAutoFit/>
          </a:bodyPr>
          <a:lstStyle/>
          <a:p>
            <a:pPr algn="l">
              <a:lnSpc>
                <a:spcPts val="5259"/>
              </a:lnSpc>
            </a:pPr>
            <a:r>
              <a:rPr lang="en-US" sz="5156" b="true">
                <a:solidFill>
                  <a:srgbClr val="000000"/>
                </a:solidFill>
                <a:latin typeface="Poppins Bold"/>
                <a:ea typeface="Poppins Bold"/>
                <a:cs typeface="Poppins Bold"/>
                <a:sym typeface="Poppins Bold"/>
              </a:rPr>
              <a:t>Top Cuisines across the restaurants</a:t>
            </a:r>
          </a:p>
        </p:txBody>
      </p:sp>
      <p:sp>
        <p:nvSpPr>
          <p:cNvPr name="TextBox 34" id="34"/>
          <p:cNvSpPr txBox="true"/>
          <p:nvPr/>
        </p:nvSpPr>
        <p:spPr>
          <a:xfrm rot="0">
            <a:off x="1534860" y="818213"/>
            <a:ext cx="1183527" cy="275882"/>
          </a:xfrm>
          <a:prstGeom prst="rect">
            <a:avLst/>
          </a:prstGeom>
        </p:spPr>
        <p:txBody>
          <a:bodyPr anchor="t" rtlCol="false" tIns="0" lIns="0" bIns="0" rIns="0">
            <a:spAutoFit/>
          </a:bodyPr>
          <a:lstStyle/>
          <a:p>
            <a:pPr algn="l">
              <a:lnSpc>
                <a:spcPts val="2000"/>
              </a:lnSpc>
            </a:pPr>
            <a:r>
              <a:rPr lang="en-US" sz="1852" b="true">
                <a:solidFill>
                  <a:srgbClr val="D9291A"/>
                </a:solidFill>
                <a:latin typeface="Poppins Bold"/>
                <a:ea typeface="Poppins Bold"/>
                <a:cs typeface="Poppins Bold"/>
                <a:sym typeface="Poppins Bold"/>
              </a:rPr>
              <a:t>zomato</a:t>
            </a:r>
          </a:p>
        </p:txBody>
      </p:sp>
      <p:sp>
        <p:nvSpPr>
          <p:cNvPr name="TextBox 35" id="35"/>
          <p:cNvSpPr txBox="true"/>
          <p:nvPr/>
        </p:nvSpPr>
        <p:spPr>
          <a:xfrm rot="0">
            <a:off x="9642111" y="794633"/>
            <a:ext cx="1186675"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name="TextBox 36" id="36"/>
          <p:cNvSpPr txBox="true"/>
          <p:nvPr/>
        </p:nvSpPr>
        <p:spPr>
          <a:xfrm rot="0">
            <a:off x="11985808"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name="TextBox 37" id="37"/>
          <p:cNvSpPr txBox="true"/>
          <p:nvPr/>
        </p:nvSpPr>
        <p:spPr>
          <a:xfrm rot="0">
            <a:off x="14355539"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0E1"/>
        </a:solidFill>
      </p:bgPr>
    </p:bg>
    <p:spTree>
      <p:nvGrpSpPr>
        <p:cNvPr id="1" name=""/>
        <p:cNvGrpSpPr/>
        <p:nvPr/>
      </p:nvGrpSpPr>
      <p:grpSpPr>
        <a:xfrm>
          <a:off x="0" y="0"/>
          <a:ext cx="0" cy="0"/>
          <a:chOff x="0" y="0"/>
          <a:chExt cx="0" cy="0"/>
        </a:xfrm>
      </p:grpSpPr>
      <p:grpSp>
        <p:nvGrpSpPr>
          <p:cNvPr name="Group 2" id="2"/>
          <p:cNvGrpSpPr/>
          <p:nvPr/>
        </p:nvGrpSpPr>
        <p:grpSpPr>
          <a:xfrm rot="0">
            <a:off x="0" y="1991957"/>
            <a:ext cx="18888679" cy="7009560"/>
            <a:chOff x="0" y="0"/>
            <a:chExt cx="4974796" cy="1846139"/>
          </a:xfrm>
        </p:grpSpPr>
        <p:sp>
          <p:nvSpPr>
            <p:cNvPr name="Freeform 3" id="3"/>
            <p:cNvSpPr/>
            <p:nvPr/>
          </p:nvSpPr>
          <p:spPr>
            <a:xfrm flipH="false" flipV="false" rot="0">
              <a:off x="0" y="0"/>
              <a:ext cx="4974796" cy="1846139"/>
            </a:xfrm>
            <a:custGeom>
              <a:avLst/>
              <a:gdLst/>
              <a:ahLst/>
              <a:cxnLst/>
              <a:rect r="r" b="b" t="t" l="l"/>
              <a:pathLst>
                <a:path h="1846139" w="4974796">
                  <a:moveTo>
                    <a:pt x="0" y="0"/>
                  </a:moveTo>
                  <a:lnTo>
                    <a:pt x="4974796" y="0"/>
                  </a:lnTo>
                  <a:lnTo>
                    <a:pt x="4974796" y="1846139"/>
                  </a:lnTo>
                  <a:lnTo>
                    <a:pt x="0" y="1846139"/>
                  </a:lnTo>
                  <a:close/>
                </a:path>
              </a:pathLst>
            </a:custGeom>
            <a:solidFill>
              <a:srgbClr val="D9291A"/>
            </a:solidFill>
          </p:spPr>
        </p:sp>
        <p:sp>
          <p:nvSpPr>
            <p:cNvPr name="TextBox 4" id="4"/>
            <p:cNvSpPr txBox="true"/>
            <p:nvPr/>
          </p:nvSpPr>
          <p:spPr>
            <a:xfrm>
              <a:off x="0" y="0"/>
              <a:ext cx="4974796" cy="1846139"/>
            </a:xfrm>
            <a:prstGeom prst="rect">
              <a:avLst/>
            </a:prstGeom>
          </p:spPr>
          <p:txBody>
            <a:bodyPr anchor="ctr" rtlCol="false" tIns="50800" lIns="50800" bIns="50800" rIns="50800"/>
            <a:lstStyle/>
            <a:p>
              <a:pPr algn="ctr">
                <a:lnSpc>
                  <a:spcPts val="1917"/>
                </a:lnSpc>
              </a:pPr>
            </a:p>
          </p:txBody>
        </p:sp>
      </p:grpSp>
      <p:sp>
        <p:nvSpPr>
          <p:cNvPr name="Freeform 5" id="5"/>
          <p:cNvSpPr/>
          <p:nvPr/>
        </p:nvSpPr>
        <p:spPr>
          <a:xfrm flipH="false" flipV="false" rot="0">
            <a:off x="726463" y="741302"/>
            <a:ext cx="604474" cy="352793"/>
          </a:xfrm>
          <a:custGeom>
            <a:avLst/>
            <a:gdLst/>
            <a:ahLst/>
            <a:cxnLst/>
            <a:rect r="r" b="b" t="t" l="l"/>
            <a:pathLst>
              <a:path h="352793" w="604474">
                <a:moveTo>
                  <a:pt x="0" y="0"/>
                </a:moveTo>
                <a:lnTo>
                  <a:pt x="604474" y="0"/>
                </a:lnTo>
                <a:lnTo>
                  <a:pt x="604474" y="352793"/>
                </a:lnTo>
                <a:lnTo>
                  <a:pt x="0" y="352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21530" y="736470"/>
            <a:ext cx="724916" cy="362458"/>
          </a:xfrm>
          <a:custGeom>
            <a:avLst/>
            <a:gdLst/>
            <a:ahLst/>
            <a:cxnLst/>
            <a:rect r="r" b="b" t="t" l="l"/>
            <a:pathLst>
              <a:path h="362458" w="724916">
                <a:moveTo>
                  <a:pt x="0" y="0"/>
                </a:moveTo>
                <a:lnTo>
                  <a:pt x="724916" y="0"/>
                </a:lnTo>
                <a:lnTo>
                  <a:pt x="724916" y="362458"/>
                </a:lnTo>
                <a:lnTo>
                  <a:pt x="0" y="362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50015" y="818213"/>
            <a:ext cx="1183527" cy="275882"/>
          </a:xfrm>
          <a:prstGeom prst="rect">
            <a:avLst/>
          </a:prstGeom>
        </p:spPr>
        <p:txBody>
          <a:bodyPr anchor="t" rtlCol="false" tIns="0" lIns="0" bIns="0" rIns="0">
            <a:spAutoFit/>
          </a:bodyPr>
          <a:lstStyle/>
          <a:p>
            <a:pPr algn="l">
              <a:lnSpc>
                <a:spcPts val="2000"/>
              </a:lnSpc>
            </a:pPr>
            <a:r>
              <a:rPr lang="en-US" sz="1852" b="true">
                <a:solidFill>
                  <a:srgbClr val="D9291A"/>
                </a:solidFill>
                <a:latin typeface="Poppins Bold"/>
                <a:ea typeface="Poppins Bold"/>
                <a:cs typeface="Poppins Bold"/>
                <a:sym typeface="Poppins Bold"/>
              </a:rPr>
              <a:t>zomato</a:t>
            </a:r>
          </a:p>
        </p:txBody>
      </p:sp>
      <p:sp>
        <p:nvSpPr>
          <p:cNvPr name="TextBox 8" id="8"/>
          <p:cNvSpPr txBox="true"/>
          <p:nvPr/>
        </p:nvSpPr>
        <p:spPr>
          <a:xfrm rot="0">
            <a:off x="9642111" y="794633"/>
            <a:ext cx="1186675"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Home</a:t>
            </a:r>
          </a:p>
        </p:txBody>
      </p:sp>
      <p:sp>
        <p:nvSpPr>
          <p:cNvPr name="TextBox 9" id="9"/>
          <p:cNvSpPr txBox="true"/>
          <p:nvPr/>
        </p:nvSpPr>
        <p:spPr>
          <a:xfrm rot="0">
            <a:off x="11985808"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About Us</a:t>
            </a:r>
          </a:p>
        </p:txBody>
      </p:sp>
      <p:sp>
        <p:nvSpPr>
          <p:cNvPr name="TextBox 10" id="10"/>
          <p:cNvSpPr txBox="true"/>
          <p:nvPr/>
        </p:nvSpPr>
        <p:spPr>
          <a:xfrm rot="0">
            <a:off x="14355539"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000000"/>
                </a:solidFill>
                <a:latin typeface="Poppins Light"/>
                <a:ea typeface="Poppins Light"/>
                <a:cs typeface="Poppins Light"/>
                <a:sym typeface="Poppins Light"/>
              </a:rPr>
              <a:t>Contact</a:t>
            </a:r>
          </a:p>
        </p:txBody>
      </p:sp>
      <p:sp>
        <p:nvSpPr>
          <p:cNvPr name="AutoShape 11" id="11"/>
          <p:cNvSpPr/>
          <p:nvPr/>
        </p:nvSpPr>
        <p:spPr>
          <a:xfrm>
            <a:off x="-866867" y="1404188"/>
            <a:ext cx="20364141" cy="0"/>
          </a:xfrm>
          <a:prstGeom prst="line">
            <a:avLst/>
          </a:prstGeom>
          <a:ln cap="flat" w="9525">
            <a:solidFill>
              <a:srgbClr val="000000"/>
            </a:solidFill>
            <a:prstDash val="solid"/>
            <a:headEnd type="none" len="sm" w="sm"/>
            <a:tailEnd type="none" len="sm" w="sm"/>
          </a:ln>
        </p:spPr>
      </p:sp>
      <p:sp>
        <p:nvSpPr>
          <p:cNvPr name="Freeform 12" id="12"/>
          <p:cNvSpPr/>
          <p:nvPr/>
        </p:nvSpPr>
        <p:spPr>
          <a:xfrm flipH="false" flipV="false" rot="0">
            <a:off x="16946640" y="9333302"/>
            <a:ext cx="564616" cy="564616"/>
          </a:xfrm>
          <a:custGeom>
            <a:avLst/>
            <a:gdLst/>
            <a:ahLst/>
            <a:cxnLst/>
            <a:rect r="r" b="b" t="t" l="l"/>
            <a:pathLst>
              <a:path h="564616" w="564616">
                <a:moveTo>
                  <a:pt x="0" y="0"/>
                </a:moveTo>
                <a:lnTo>
                  <a:pt x="564616" y="0"/>
                </a:lnTo>
                <a:lnTo>
                  <a:pt x="564616" y="564616"/>
                </a:lnTo>
                <a:lnTo>
                  <a:pt x="0" y="564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726463" y="9379243"/>
            <a:ext cx="604474" cy="453865"/>
          </a:xfrm>
          <a:prstGeom prst="rect">
            <a:avLst/>
          </a:prstGeom>
        </p:spPr>
        <p:txBody>
          <a:bodyPr anchor="t" rtlCol="false" tIns="0" lIns="0" bIns="0" rIns="0">
            <a:spAutoFit/>
          </a:bodyPr>
          <a:lstStyle/>
          <a:p>
            <a:pPr algn="l">
              <a:lnSpc>
                <a:spcPts val="3285"/>
              </a:lnSpc>
              <a:spcBef>
                <a:spcPct val="0"/>
              </a:spcBef>
            </a:pPr>
            <a:r>
              <a:rPr lang="en-US" b="true" sz="3042">
                <a:solidFill>
                  <a:srgbClr val="D9291A"/>
                </a:solidFill>
                <a:latin typeface="Poppins Ultra-Bold"/>
                <a:ea typeface="Poppins Ultra-Bold"/>
                <a:cs typeface="Poppins Ultra-Bold"/>
                <a:sym typeface="Poppins Ultra-Bold"/>
              </a:rPr>
              <a:t>06</a:t>
            </a:r>
          </a:p>
        </p:txBody>
      </p:sp>
      <p:grpSp>
        <p:nvGrpSpPr>
          <p:cNvPr name="Group 14" id="14"/>
          <p:cNvGrpSpPr/>
          <p:nvPr/>
        </p:nvGrpSpPr>
        <p:grpSpPr>
          <a:xfrm rot="0">
            <a:off x="-17356177" y="1991957"/>
            <a:ext cx="18775906" cy="7009560"/>
            <a:chOff x="0" y="0"/>
            <a:chExt cx="4945095" cy="1846139"/>
          </a:xfrm>
        </p:grpSpPr>
        <p:sp>
          <p:nvSpPr>
            <p:cNvPr name="Freeform 15" id="15"/>
            <p:cNvSpPr/>
            <p:nvPr/>
          </p:nvSpPr>
          <p:spPr>
            <a:xfrm flipH="false" flipV="false" rot="0">
              <a:off x="0" y="0"/>
              <a:ext cx="4945095" cy="1846139"/>
            </a:xfrm>
            <a:custGeom>
              <a:avLst/>
              <a:gdLst/>
              <a:ahLst/>
              <a:cxnLst/>
              <a:rect r="r" b="b" t="t" l="l"/>
              <a:pathLst>
                <a:path h="1846139" w="4945095">
                  <a:moveTo>
                    <a:pt x="0" y="0"/>
                  </a:moveTo>
                  <a:lnTo>
                    <a:pt x="4945095" y="0"/>
                  </a:lnTo>
                  <a:lnTo>
                    <a:pt x="4945095" y="1846139"/>
                  </a:lnTo>
                  <a:lnTo>
                    <a:pt x="0" y="1846139"/>
                  </a:lnTo>
                  <a:close/>
                </a:path>
              </a:pathLst>
            </a:custGeom>
            <a:solidFill>
              <a:srgbClr val="EBBA46"/>
            </a:solidFill>
          </p:spPr>
        </p:sp>
        <p:sp>
          <p:nvSpPr>
            <p:cNvPr name="TextBox 16" id="16"/>
            <p:cNvSpPr txBox="true"/>
            <p:nvPr/>
          </p:nvSpPr>
          <p:spPr>
            <a:xfrm>
              <a:off x="0" y="0"/>
              <a:ext cx="4945095" cy="1846139"/>
            </a:xfrm>
            <a:prstGeom prst="rect">
              <a:avLst/>
            </a:prstGeom>
          </p:spPr>
          <p:txBody>
            <a:bodyPr anchor="ctr" rtlCol="false" tIns="50800" lIns="50800" bIns="50800" rIns="50800"/>
            <a:lstStyle/>
            <a:p>
              <a:pPr algn="ctr">
                <a:lnSpc>
                  <a:spcPts val="1917"/>
                </a:lnSpc>
              </a:pPr>
            </a:p>
          </p:txBody>
        </p:sp>
      </p:grpSp>
      <p:grpSp>
        <p:nvGrpSpPr>
          <p:cNvPr name="Group 17" id="17"/>
          <p:cNvGrpSpPr/>
          <p:nvPr/>
        </p:nvGrpSpPr>
        <p:grpSpPr>
          <a:xfrm rot="0">
            <a:off x="10544477" y="1991957"/>
            <a:ext cx="6966779" cy="7009560"/>
            <a:chOff x="0" y="0"/>
            <a:chExt cx="841548" cy="846715"/>
          </a:xfrm>
        </p:grpSpPr>
        <p:sp>
          <p:nvSpPr>
            <p:cNvPr name="Freeform 18" id="18"/>
            <p:cNvSpPr/>
            <p:nvPr/>
          </p:nvSpPr>
          <p:spPr>
            <a:xfrm flipH="false" flipV="false" rot="0">
              <a:off x="0" y="0"/>
              <a:ext cx="841548" cy="846715"/>
            </a:xfrm>
            <a:custGeom>
              <a:avLst/>
              <a:gdLst/>
              <a:ahLst/>
              <a:cxnLst/>
              <a:rect r="r" b="b" t="t" l="l"/>
              <a:pathLst>
                <a:path h="846715" w="841548">
                  <a:moveTo>
                    <a:pt x="0" y="0"/>
                  </a:moveTo>
                  <a:lnTo>
                    <a:pt x="841548" y="0"/>
                  </a:lnTo>
                  <a:lnTo>
                    <a:pt x="841548" y="846715"/>
                  </a:lnTo>
                  <a:lnTo>
                    <a:pt x="0" y="846715"/>
                  </a:lnTo>
                  <a:close/>
                </a:path>
              </a:pathLst>
            </a:custGeom>
            <a:blipFill>
              <a:blip r:embed="rId8"/>
              <a:stretch>
                <a:fillRect l="0" t="-9484" r="0" b="-39692"/>
              </a:stretch>
            </a:blipFill>
          </p:spPr>
        </p:sp>
      </p:grpSp>
      <p:sp>
        <p:nvSpPr>
          <p:cNvPr name="TextBox 19" id="19"/>
          <p:cNvSpPr txBox="true"/>
          <p:nvPr/>
        </p:nvSpPr>
        <p:spPr>
          <a:xfrm rot="0">
            <a:off x="2102765" y="2317330"/>
            <a:ext cx="9164412" cy="932076"/>
          </a:xfrm>
          <a:prstGeom prst="rect">
            <a:avLst/>
          </a:prstGeom>
        </p:spPr>
        <p:txBody>
          <a:bodyPr anchor="t" rtlCol="false" tIns="0" lIns="0" bIns="0" rIns="0">
            <a:spAutoFit/>
          </a:bodyPr>
          <a:lstStyle/>
          <a:p>
            <a:pPr algn="l">
              <a:lnSpc>
                <a:spcPts val="6585"/>
              </a:lnSpc>
            </a:pPr>
            <a:r>
              <a:rPr lang="en-US" sz="6456" b="true">
                <a:solidFill>
                  <a:srgbClr val="FEF0E1"/>
                </a:solidFill>
                <a:latin typeface="Poppins Bold"/>
                <a:ea typeface="Poppins Bold"/>
                <a:cs typeface="Poppins Bold"/>
                <a:sym typeface="Poppins Bold"/>
              </a:rPr>
              <a:t>KPI’s</a:t>
            </a:r>
          </a:p>
        </p:txBody>
      </p:sp>
      <p:sp>
        <p:nvSpPr>
          <p:cNvPr name="TextBox 20" id="20"/>
          <p:cNvSpPr txBox="true"/>
          <p:nvPr/>
        </p:nvSpPr>
        <p:spPr>
          <a:xfrm rot="0">
            <a:off x="1761677" y="3404858"/>
            <a:ext cx="8440851" cy="5020922"/>
          </a:xfrm>
          <a:prstGeom prst="rect">
            <a:avLst/>
          </a:prstGeom>
        </p:spPr>
        <p:txBody>
          <a:bodyPr anchor="t" rtlCol="false" tIns="0" lIns="0" bIns="0" rIns="0">
            <a:spAutoFit/>
          </a:bodyPr>
          <a:lstStyle/>
          <a:p>
            <a:pPr algn="l" marL="427752" indent="-213876" lvl="1">
              <a:lnSpc>
                <a:spcPts val="2476"/>
              </a:lnSpc>
              <a:buFont typeface="Arial"/>
              <a:buChar char="•"/>
            </a:pPr>
            <a:r>
              <a:rPr lang="en-US" sz="1981">
                <a:solidFill>
                  <a:srgbClr val="FEF0E1"/>
                </a:solidFill>
                <a:latin typeface="Poppins"/>
                <a:ea typeface="Poppins"/>
                <a:cs typeface="Poppins"/>
                <a:sym typeface="Poppins"/>
              </a:rPr>
              <a:t>Online Delivery: Only 2,451 out of 9,551 restaurants (~25.7%) offer online delivery, highlighting a 74.3% gap—an opportunity for expanding delivery services.</a:t>
            </a:r>
          </a:p>
          <a:p>
            <a:pPr algn="l" marL="427752" indent="-213876" lvl="1">
              <a:lnSpc>
                <a:spcPts val="2476"/>
              </a:lnSpc>
              <a:buFont typeface="Arial"/>
              <a:buChar char="•"/>
            </a:pPr>
            <a:r>
              <a:rPr lang="en-US" sz="1981">
                <a:solidFill>
                  <a:srgbClr val="FEF0E1"/>
                </a:solidFill>
                <a:latin typeface="Poppins"/>
                <a:ea typeface="Poppins"/>
                <a:cs typeface="Poppins"/>
                <a:sym typeface="Poppins"/>
              </a:rPr>
              <a:t>Cuisine Preference: North Indian cuisine dominates, offered by ~70% of restaurants, reflecting strong user preference.</a:t>
            </a:r>
          </a:p>
          <a:p>
            <a:pPr algn="l" marL="427752" indent="-213876" lvl="1">
              <a:lnSpc>
                <a:spcPts val="2476"/>
              </a:lnSpc>
              <a:buFont typeface="Arial"/>
              <a:buChar char="•"/>
            </a:pPr>
            <a:r>
              <a:rPr lang="en-US" sz="1981">
                <a:solidFill>
                  <a:srgbClr val="FEF0E1"/>
                </a:solidFill>
                <a:latin typeface="Poppins"/>
                <a:ea typeface="Poppins"/>
                <a:cs typeface="Poppins"/>
                <a:sym typeface="Poppins"/>
              </a:rPr>
              <a:t>Cost-Rating Correlation: Very weak negative correlation (-0.0518) between average cost for two and ratings—higher prices don’t impact satisfaction much.</a:t>
            </a:r>
          </a:p>
          <a:p>
            <a:pPr algn="l" marL="427752" indent="-213876" lvl="1">
              <a:lnSpc>
                <a:spcPts val="2476"/>
              </a:lnSpc>
              <a:buFont typeface="Arial"/>
              <a:buChar char="•"/>
            </a:pPr>
            <a:r>
              <a:rPr lang="en-US" sz="1981">
                <a:solidFill>
                  <a:srgbClr val="FEF0E1"/>
                </a:solidFill>
                <a:latin typeface="Poppins"/>
                <a:ea typeface="Poppins"/>
                <a:cs typeface="Poppins"/>
                <a:sym typeface="Poppins"/>
              </a:rPr>
              <a:t>Table Booking: Only 12% support table booking; 88% lack this feature. Promoting it could improve dine-in engagement.</a:t>
            </a:r>
          </a:p>
          <a:p>
            <a:pPr algn="l" marL="427752" indent="-213876" lvl="1">
              <a:lnSpc>
                <a:spcPts val="2476"/>
              </a:lnSpc>
              <a:buFont typeface="Arial"/>
              <a:buChar char="•"/>
            </a:pPr>
            <a:r>
              <a:rPr lang="en-US" sz="1981">
                <a:solidFill>
                  <a:srgbClr val="FEF0E1"/>
                </a:solidFill>
                <a:latin typeface="Poppins"/>
                <a:ea typeface="Poppins"/>
                <a:cs typeface="Poppins"/>
                <a:sym typeface="Poppins"/>
              </a:rPr>
              <a:t>Pricing Strategy: High average cost may deter budget-conscious users. Introducing tiered or budget options can broaden appeal.</a:t>
            </a:r>
          </a:p>
          <a:p>
            <a:pPr algn="l" marL="427752" indent="-213876" lvl="1">
              <a:lnSpc>
                <a:spcPts val="2476"/>
              </a:lnSpc>
              <a:buFont typeface="Arial"/>
              <a:buChar char="•"/>
            </a:pPr>
            <a:r>
              <a:rPr lang="en-US" sz="1981">
                <a:solidFill>
                  <a:srgbClr val="FEF0E1"/>
                </a:solidFill>
                <a:latin typeface="Poppins"/>
                <a:ea typeface="Poppins"/>
                <a:cs typeface="Poppins"/>
                <a:sym typeface="Poppins"/>
              </a:rPr>
              <a:t>Price Range vs Ratings: Restaurants in the highest price range (category 4) average 3.9 rating.</a:t>
            </a:r>
          </a:p>
          <a:p>
            <a:pPr algn="l">
              <a:lnSpc>
                <a:spcPts val="247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0E1"/>
        </a:solidFill>
      </p:bgPr>
    </p:bg>
    <p:spTree>
      <p:nvGrpSpPr>
        <p:cNvPr id="1" name=""/>
        <p:cNvGrpSpPr/>
        <p:nvPr/>
      </p:nvGrpSpPr>
      <p:grpSpPr>
        <a:xfrm>
          <a:off x="0" y="0"/>
          <a:ext cx="0" cy="0"/>
          <a:chOff x="0" y="0"/>
          <a:chExt cx="0" cy="0"/>
        </a:xfrm>
      </p:grpSpPr>
      <p:grpSp>
        <p:nvGrpSpPr>
          <p:cNvPr name="Group 2" id="2"/>
          <p:cNvGrpSpPr/>
          <p:nvPr/>
        </p:nvGrpSpPr>
        <p:grpSpPr>
          <a:xfrm rot="0">
            <a:off x="8221928" y="0"/>
            <a:ext cx="10066072" cy="10287000"/>
            <a:chOff x="0" y="0"/>
            <a:chExt cx="839408" cy="857831"/>
          </a:xfrm>
        </p:grpSpPr>
        <p:sp>
          <p:nvSpPr>
            <p:cNvPr name="Freeform 3" id="3"/>
            <p:cNvSpPr/>
            <p:nvPr/>
          </p:nvSpPr>
          <p:spPr>
            <a:xfrm flipH="false" flipV="false" rot="0">
              <a:off x="0" y="0"/>
              <a:ext cx="839408" cy="857831"/>
            </a:xfrm>
            <a:custGeom>
              <a:avLst/>
              <a:gdLst/>
              <a:ahLst/>
              <a:cxnLst/>
              <a:rect r="r" b="b" t="t" l="l"/>
              <a:pathLst>
                <a:path h="857831" w="839408">
                  <a:moveTo>
                    <a:pt x="0" y="0"/>
                  </a:moveTo>
                  <a:lnTo>
                    <a:pt x="839408" y="0"/>
                  </a:lnTo>
                  <a:lnTo>
                    <a:pt x="839408" y="857831"/>
                  </a:lnTo>
                  <a:lnTo>
                    <a:pt x="0" y="857831"/>
                  </a:lnTo>
                  <a:close/>
                </a:path>
              </a:pathLst>
            </a:custGeom>
            <a:blipFill>
              <a:blip r:embed="rId2"/>
              <a:stretch>
                <a:fillRect l="0" t="-23435" r="0" b="-23435"/>
              </a:stretch>
            </a:blipFill>
          </p:spPr>
        </p:sp>
      </p:grpSp>
      <p:sp>
        <p:nvSpPr>
          <p:cNvPr name="Freeform 4" id="4"/>
          <p:cNvSpPr/>
          <p:nvPr/>
        </p:nvSpPr>
        <p:spPr>
          <a:xfrm flipH="false" flipV="false" rot="0">
            <a:off x="726463" y="741302"/>
            <a:ext cx="604474" cy="352793"/>
          </a:xfrm>
          <a:custGeom>
            <a:avLst/>
            <a:gdLst/>
            <a:ahLst/>
            <a:cxnLst/>
            <a:rect r="r" b="b" t="t" l="l"/>
            <a:pathLst>
              <a:path h="352793" w="604474">
                <a:moveTo>
                  <a:pt x="0" y="0"/>
                </a:moveTo>
                <a:lnTo>
                  <a:pt x="604474" y="0"/>
                </a:lnTo>
                <a:lnTo>
                  <a:pt x="604474" y="352793"/>
                </a:lnTo>
                <a:lnTo>
                  <a:pt x="0" y="352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721530" y="736470"/>
            <a:ext cx="724916" cy="362458"/>
          </a:xfrm>
          <a:custGeom>
            <a:avLst/>
            <a:gdLst/>
            <a:ahLst/>
            <a:cxnLst/>
            <a:rect r="r" b="b" t="t" l="l"/>
            <a:pathLst>
              <a:path h="362458" w="724916">
                <a:moveTo>
                  <a:pt x="0" y="0"/>
                </a:moveTo>
                <a:lnTo>
                  <a:pt x="724916" y="0"/>
                </a:lnTo>
                <a:lnTo>
                  <a:pt x="724916" y="362458"/>
                </a:lnTo>
                <a:lnTo>
                  <a:pt x="0" y="362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532502" y="818213"/>
            <a:ext cx="1183527" cy="275882"/>
          </a:xfrm>
          <a:prstGeom prst="rect">
            <a:avLst/>
          </a:prstGeom>
        </p:spPr>
        <p:txBody>
          <a:bodyPr anchor="t" rtlCol="false" tIns="0" lIns="0" bIns="0" rIns="0">
            <a:spAutoFit/>
          </a:bodyPr>
          <a:lstStyle/>
          <a:p>
            <a:pPr algn="l">
              <a:lnSpc>
                <a:spcPts val="2000"/>
              </a:lnSpc>
            </a:pPr>
            <a:r>
              <a:rPr lang="en-US" sz="1852" b="true">
                <a:solidFill>
                  <a:srgbClr val="D9291A"/>
                </a:solidFill>
                <a:latin typeface="Poppins Bold"/>
                <a:ea typeface="Poppins Bold"/>
                <a:cs typeface="Poppins Bold"/>
                <a:sym typeface="Poppins Bold"/>
              </a:rPr>
              <a:t>zomato</a:t>
            </a:r>
          </a:p>
        </p:txBody>
      </p:sp>
      <p:sp>
        <p:nvSpPr>
          <p:cNvPr name="TextBox 7" id="7"/>
          <p:cNvSpPr txBox="true"/>
          <p:nvPr/>
        </p:nvSpPr>
        <p:spPr>
          <a:xfrm rot="0">
            <a:off x="9642111" y="794633"/>
            <a:ext cx="1186675" cy="265181"/>
          </a:xfrm>
          <a:prstGeom prst="rect">
            <a:avLst/>
          </a:prstGeom>
        </p:spPr>
        <p:txBody>
          <a:bodyPr anchor="t" rtlCol="false" tIns="0" lIns="0" bIns="0" rIns="0">
            <a:spAutoFit/>
          </a:bodyPr>
          <a:lstStyle/>
          <a:p>
            <a:pPr algn="l">
              <a:lnSpc>
                <a:spcPts val="1917"/>
              </a:lnSpc>
              <a:spcBef>
                <a:spcPct val="0"/>
              </a:spcBef>
            </a:pPr>
            <a:r>
              <a:rPr lang="en-US" sz="1775">
                <a:solidFill>
                  <a:srgbClr val="FFFFFF"/>
                </a:solidFill>
                <a:latin typeface="Poppins Light"/>
                <a:ea typeface="Poppins Light"/>
                <a:cs typeface="Poppins Light"/>
                <a:sym typeface="Poppins Light"/>
              </a:rPr>
              <a:t>Home</a:t>
            </a:r>
          </a:p>
        </p:txBody>
      </p:sp>
      <p:sp>
        <p:nvSpPr>
          <p:cNvPr name="TextBox 8" id="8"/>
          <p:cNvSpPr txBox="true"/>
          <p:nvPr/>
        </p:nvSpPr>
        <p:spPr>
          <a:xfrm rot="0">
            <a:off x="11985808"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FFFFFF"/>
                </a:solidFill>
                <a:latin typeface="Poppins Light"/>
                <a:ea typeface="Poppins Light"/>
                <a:cs typeface="Poppins Light"/>
                <a:sym typeface="Poppins Light"/>
              </a:rPr>
              <a:t>About Us</a:t>
            </a:r>
          </a:p>
        </p:txBody>
      </p:sp>
      <p:sp>
        <p:nvSpPr>
          <p:cNvPr name="TextBox 9" id="9"/>
          <p:cNvSpPr txBox="true"/>
          <p:nvPr/>
        </p:nvSpPr>
        <p:spPr>
          <a:xfrm rot="0">
            <a:off x="14355539" y="794633"/>
            <a:ext cx="1908791" cy="265181"/>
          </a:xfrm>
          <a:prstGeom prst="rect">
            <a:avLst/>
          </a:prstGeom>
        </p:spPr>
        <p:txBody>
          <a:bodyPr anchor="t" rtlCol="false" tIns="0" lIns="0" bIns="0" rIns="0">
            <a:spAutoFit/>
          </a:bodyPr>
          <a:lstStyle/>
          <a:p>
            <a:pPr algn="l">
              <a:lnSpc>
                <a:spcPts val="1917"/>
              </a:lnSpc>
              <a:spcBef>
                <a:spcPct val="0"/>
              </a:spcBef>
            </a:pPr>
            <a:r>
              <a:rPr lang="en-US" sz="1775">
                <a:solidFill>
                  <a:srgbClr val="FFFFFF"/>
                </a:solidFill>
                <a:latin typeface="Poppins Light"/>
                <a:ea typeface="Poppins Light"/>
                <a:cs typeface="Poppins Light"/>
                <a:sym typeface="Poppins Light"/>
              </a:rPr>
              <a:t>Contact</a:t>
            </a:r>
          </a:p>
        </p:txBody>
      </p:sp>
      <p:sp>
        <p:nvSpPr>
          <p:cNvPr name="TextBox 10" id="10"/>
          <p:cNvSpPr txBox="true"/>
          <p:nvPr/>
        </p:nvSpPr>
        <p:spPr>
          <a:xfrm rot="0">
            <a:off x="1532502" y="2823838"/>
            <a:ext cx="6183303" cy="1869887"/>
          </a:xfrm>
          <a:prstGeom prst="rect">
            <a:avLst/>
          </a:prstGeom>
        </p:spPr>
        <p:txBody>
          <a:bodyPr anchor="t" rtlCol="false" tIns="0" lIns="0" bIns="0" rIns="0">
            <a:spAutoFit/>
          </a:bodyPr>
          <a:lstStyle/>
          <a:p>
            <a:pPr algn="l">
              <a:lnSpc>
                <a:spcPts val="13423"/>
              </a:lnSpc>
            </a:pPr>
            <a:r>
              <a:rPr lang="en-US" sz="12429" b="true">
                <a:solidFill>
                  <a:srgbClr val="000000"/>
                </a:solidFill>
                <a:latin typeface="Poppins Bold"/>
                <a:ea typeface="Poppins Bold"/>
                <a:cs typeface="Poppins Bold"/>
                <a:sym typeface="Poppins Bold"/>
              </a:rPr>
              <a:t>Thank</a:t>
            </a:r>
          </a:p>
        </p:txBody>
      </p:sp>
      <p:sp>
        <p:nvSpPr>
          <p:cNvPr name="TextBox 11" id="11"/>
          <p:cNvSpPr txBox="true"/>
          <p:nvPr/>
        </p:nvSpPr>
        <p:spPr>
          <a:xfrm rot="0">
            <a:off x="1532502" y="4579764"/>
            <a:ext cx="3986582" cy="1790820"/>
          </a:xfrm>
          <a:prstGeom prst="rect">
            <a:avLst/>
          </a:prstGeom>
        </p:spPr>
        <p:txBody>
          <a:bodyPr anchor="t" rtlCol="false" tIns="0" lIns="0" bIns="0" rIns="0">
            <a:spAutoFit/>
          </a:bodyPr>
          <a:lstStyle/>
          <a:p>
            <a:pPr algn="l">
              <a:lnSpc>
                <a:spcPts val="12677"/>
              </a:lnSpc>
            </a:pPr>
            <a:r>
              <a:rPr lang="en-US" sz="12429" b="true">
                <a:solidFill>
                  <a:srgbClr val="D9291A"/>
                </a:solidFill>
                <a:latin typeface="Poppins Bold"/>
                <a:ea typeface="Poppins Bold"/>
                <a:cs typeface="Poppins Bold"/>
                <a:sym typeface="Poppins Bold"/>
              </a:rPr>
              <a:t>You!</a:t>
            </a:r>
          </a:p>
        </p:txBody>
      </p:sp>
      <p:sp>
        <p:nvSpPr>
          <p:cNvPr name="TextBox 12" id="12"/>
          <p:cNvSpPr txBox="true"/>
          <p:nvPr/>
        </p:nvSpPr>
        <p:spPr>
          <a:xfrm rot="0">
            <a:off x="726463" y="9379243"/>
            <a:ext cx="604474" cy="453865"/>
          </a:xfrm>
          <a:prstGeom prst="rect">
            <a:avLst/>
          </a:prstGeom>
        </p:spPr>
        <p:txBody>
          <a:bodyPr anchor="t" rtlCol="false" tIns="0" lIns="0" bIns="0" rIns="0">
            <a:spAutoFit/>
          </a:bodyPr>
          <a:lstStyle/>
          <a:p>
            <a:pPr algn="l">
              <a:lnSpc>
                <a:spcPts val="3285"/>
              </a:lnSpc>
              <a:spcBef>
                <a:spcPct val="0"/>
              </a:spcBef>
            </a:pPr>
            <a:r>
              <a:rPr lang="en-US" b="true" sz="3042">
                <a:solidFill>
                  <a:srgbClr val="D9291A"/>
                </a:solidFill>
                <a:latin typeface="Poppins Ultra-Bold"/>
                <a:ea typeface="Poppins Ultra-Bold"/>
                <a:cs typeface="Poppins Ultra-Bold"/>
                <a:sym typeface="Poppins Ultra-Bold"/>
              </a:rPr>
              <a:t>10</a:t>
            </a:r>
          </a:p>
        </p:txBody>
      </p:sp>
      <p:grpSp>
        <p:nvGrpSpPr>
          <p:cNvPr name="Group 13" id="13"/>
          <p:cNvGrpSpPr/>
          <p:nvPr/>
        </p:nvGrpSpPr>
        <p:grpSpPr>
          <a:xfrm rot="0">
            <a:off x="1532502" y="6622485"/>
            <a:ext cx="5030677" cy="835786"/>
            <a:chOff x="0" y="0"/>
            <a:chExt cx="1324952" cy="220125"/>
          </a:xfrm>
        </p:grpSpPr>
        <p:sp>
          <p:nvSpPr>
            <p:cNvPr name="Freeform 14" id="14"/>
            <p:cNvSpPr/>
            <p:nvPr/>
          </p:nvSpPr>
          <p:spPr>
            <a:xfrm flipH="false" flipV="false" rot="0">
              <a:off x="0" y="0"/>
              <a:ext cx="1324952" cy="220125"/>
            </a:xfrm>
            <a:custGeom>
              <a:avLst/>
              <a:gdLst/>
              <a:ahLst/>
              <a:cxnLst/>
              <a:rect r="r" b="b" t="t" l="l"/>
              <a:pathLst>
                <a:path h="220125" w="1324952">
                  <a:moveTo>
                    <a:pt x="0" y="0"/>
                  </a:moveTo>
                  <a:lnTo>
                    <a:pt x="1324952" y="0"/>
                  </a:lnTo>
                  <a:lnTo>
                    <a:pt x="1324952" y="220125"/>
                  </a:lnTo>
                  <a:lnTo>
                    <a:pt x="0" y="220125"/>
                  </a:lnTo>
                  <a:close/>
                </a:path>
              </a:pathLst>
            </a:custGeom>
            <a:solidFill>
              <a:srgbClr val="D9291A"/>
            </a:solidFill>
          </p:spPr>
        </p:sp>
        <p:sp>
          <p:nvSpPr>
            <p:cNvPr name="TextBox 15" id="15"/>
            <p:cNvSpPr txBox="true"/>
            <p:nvPr/>
          </p:nvSpPr>
          <p:spPr>
            <a:xfrm>
              <a:off x="0" y="0"/>
              <a:ext cx="1324952" cy="220125"/>
            </a:xfrm>
            <a:prstGeom prst="rect">
              <a:avLst/>
            </a:prstGeom>
          </p:spPr>
          <p:txBody>
            <a:bodyPr anchor="ctr" rtlCol="false" tIns="50800" lIns="50800" bIns="50800" rIns="50800"/>
            <a:lstStyle/>
            <a:p>
              <a:pPr algn="ctr">
                <a:lnSpc>
                  <a:spcPts val="2540"/>
                </a:lnSpc>
              </a:pPr>
            </a:p>
          </p:txBody>
        </p:sp>
      </p:grpSp>
      <p:sp>
        <p:nvSpPr>
          <p:cNvPr name="TextBox 16" id="16"/>
          <p:cNvSpPr txBox="true"/>
          <p:nvPr/>
        </p:nvSpPr>
        <p:spPr>
          <a:xfrm rot="0">
            <a:off x="1920754" y="6870640"/>
            <a:ext cx="4254172" cy="339476"/>
          </a:xfrm>
          <a:prstGeom prst="rect">
            <a:avLst/>
          </a:prstGeom>
        </p:spPr>
        <p:txBody>
          <a:bodyPr anchor="t" rtlCol="false" tIns="0" lIns="0" bIns="0" rIns="0">
            <a:spAutoFit/>
          </a:bodyPr>
          <a:lstStyle/>
          <a:p>
            <a:pPr algn="l">
              <a:lnSpc>
                <a:spcPts val="2457"/>
              </a:lnSpc>
              <a:spcBef>
                <a:spcPct val="0"/>
              </a:spcBef>
            </a:pPr>
            <a:r>
              <a:rPr lang="en-US" b="true" sz="2275">
                <a:solidFill>
                  <a:srgbClr val="FEF0E1"/>
                </a:solidFill>
                <a:latin typeface="Poppins Medium"/>
                <a:ea typeface="Poppins Medium"/>
                <a:cs typeface="Poppins Medium"/>
                <a:sym typeface="Poppins Medium"/>
              </a:rPr>
              <a:t>             SHALINI PATIL</a:t>
            </a:r>
          </a:p>
        </p:txBody>
      </p:sp>
      <p:sp>
        <p:nvSpPr>
          <p:cNvPr name="Freeform 17" id="17"/>
          <p:cNvSpPr/>
          <p:nvPr/>
        </p:nvSpPr>
        <p:spPr>
          <a:xfrm flipH="true" flipV="false" rot="0">
            <a:off x="16946640" y="9333302"/>
            <a:ext cx="564616" cy="564616"/>
          </a:xfrm>
          <a:custGeom>
            <a:avLst/>
            <a:gdLst/>
            <a:ahLst/>
            <a:cxnLst/>
            <a:rect r="r" b="b" t="t" l="l"/>
            <a:pathLst>
              <a:path h="564616" w="564616">
                <a:moveTo>
                  <a:pt x="564616" y="0"/>
                </a:moveTo>
                <a:lnTo>
                  <a:pt x="0" y="0"/>
                </a:lnTo>
                <a:lnTo>
                  <a:pt x="0" y="564616"/>
                </a:lnTo>
                <a:lnTo>
                  <a:pt x="564616" y="564616"/>
                </a:lnTo>
                <a:lnTo>
                  <a:pt x="56461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DAGsZpzzOOQ</dc:identifier>
  <dcterms:modified xsi:type="dcterms:W3CDTF">2011-08-01T06:04:30Z</dcterms:modified>
  <cp:revision>1</cp:revision>
  <dc:title>Orange Cream MInimalist Animated Food Delivery Service Presentation</dc:title>
</cp:coreProperties>
</file>